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4" r:id="rId2"/>
  </p:sldMasterIdLst>
  <p:notesMasterIdLst>
    <p:notesMasterId r:id="rId34"/>
  </p:notesMasterIdLst>
  <p:sldIdLst>
    <p:sldId id="256" r:id="rId3"/>
    <p:sldId id="258" r:id="rId4"/>
    <p:sldId id="288" r:id="rId5"/>
    <p:sldId id="259" r:id="rId6"/>
    <p:sldId id="291" r:id="rId7"/>
    <p:sldId id="260" r:id="rId8"/>
    <p:sldId id="261" r:id="rId9"/>
    <p:sldId id="262" r:id="rId10"/>
    <p:sldId id="289" r:id="rId11"/>
    <p:sldId id="264" r:id="rId12"/>
    <p:sldId id="265" r:id="rId13"/>
    <p:sldId id="266" r:id="rId14"/>
    <p:sldId id="267" r:id="rId15"/>
    <p:sldId id="268" r:id="rId16"/>
    <p:sldId id="272" r:id="rId17"/>
    <p:sldId id="274" r:id="rId18"/>
    <p:sldId id="275" r:id="rId19"/>
    <p:sldId id="276" r:id="rId20"/>
    <p:sldId id="269" r:id="rId21"/>
    <p:sldId id="270" r:id="rId22"/>
    <p:sldId id="290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2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33CCCC"/>
    <a:srgbClr val="3333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9" d="100"/>
          <a:sy n="109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4C54D5-4F3F-453A-955C-429C28CF0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872724-A943-4180-B38A-E64EE7EE812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990600" y="0"/>
            <a:ext cx="8153400" cy="6553200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12" descr="2linecenter2colorUTHS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4" t="-5080" r="-2774" b="-5080"/>
          <a:stretch>
            <a:fillRect/>
          </a:stretch>
        </p:blipFill>
        <p:spPr bwMode="auto">
          <a:xfrm>
            <a:off x="2544763" y="258763"/>
            <a:ext cx="4664075" cy="2659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2F3C2-2B71-4F32-9E74-F57B24E90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18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B42DF-D10D-4FC1-80B7-A3C63DD8F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54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320C-BAC1-4143-9603-0CE07CBC2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71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6794-BA0E-46E4-9251-6527BB233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919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600200"/>
            <a:ext cx="3579813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0013" y="1600200"/>
            <a:ext cx="35814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47800" y="3938588"/>
            <a:ext cx="3579813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0013" y="3938588"/>
            <a:ext cx="35814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719A-0AA9-4373-92D4-F0E7FDFD1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83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5972-CB13-4089-9DA2-FD7B8C18D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4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07BE-9D6E-4BA2-9283-6354143EF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525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3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990600" y="0"/>
            <a:ext cx="8153400" cy="6553200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1" name="Picture 12" descr="2linecenter2colorUTHSC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4" t="-5080" r="-2774" b="-5080"/>
          <a:stretch>
            <a:fillRect/>
          </a:stretch>
        </p:blipFill>
        <p:spPr bwMode="auto">
          <a:xfrm>
            <a:off x="2544763" y="258763"/>
            <a:ext cx="4664075" cy="2659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DA52-1F9E-45DA-B3A4-24DD76AE3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941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9BB4-4211-46DF-854D-28B00EAC5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435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76F76-14AA-4041-B5B1-A3677121D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110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E23A-2893-48D7-AC26-7F47B582A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5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C858-988A-42DB-9355-D471870A1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531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8DCF4-88F6-42FA-B4EB-17443D8B3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44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2D42-D5E9-4B4F-9726-1E2D69A0C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498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BF48-5085-4762-91B7-3DB146835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82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5993-94A4-44F1-9530-FD42B32A8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30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4F97-58CA-4CD8-A0BB-F0B4CF975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85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51FC-AD04-4F44-B634-AC9DA0062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296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C3E73-A1A8-4F82-9EA0-6660D763D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694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5D89-2195-40AE-A83C-553B3CDC7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656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FC5E-4B06-4475-B17C-A7A1D53B0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096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B15D-4B81-483C-86E6-0370A371D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0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87AA-5458-43C3-91F6-43117BB60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149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2F97-290F-4D37-9FBF-ECE14FFBD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811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017C-F80E-41A3-B8E4-3795EFFE7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090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DEAC-F9AD-4B8B-9E84-9DE1EBC36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208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447800" y="1600200"/>
            <a:ext cx="3579813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3038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524625"/>
            <a:ext cx="2895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53550-8F91-45B3-B984-604012980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43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600200"/>
            <a:ext cx="3579813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0013" y="1600200"/>
            <a:ext cx="35814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47800" y="3938588"/>
            <a:ext cx="3579813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0013" y="3938588"/>
            <a:ext cx="35814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43038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33800" y="6524625"/>
            <a:ext cx="2895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C6C51-A0C6-47F1-BE23-CD73909DA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463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3038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524625"/>
            <a:ext cx="2895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A92B-715D-4878-826F-9E59D3523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312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3038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524625"/>
            <a:ext cx="2895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524625"/>
            <a:ext cx="21336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224F-0D2E-4FDD-A30C-AED486DAB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8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5EBF-8F5E-4938-BFE7-0E6DCC6DE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50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323F-18AF-4E61-9101-E0ED380E1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79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6981-3E26-4983-8D6C-C81E4F448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77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BB2C-6BB5-4BFA-A3FD-6A0B08C60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57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B76C-4879-489B-A1E3-E02CB69BB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2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756F-A722-453A-88D0-2BFEB8487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14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 userDrawn="1"/>
        </p:nvSpPr>
        <p:spPr bwMode="auto">
          <a:xfrm>
            <a:off x="990600" y="0"/>
            <a:ext cx="8153400" cy="6553200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DC9E66-9B7F-4088-B5A6-F92795CE0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CCCC"/>
        </a:buClr>
        <a:buFont typeface="Arial" panose="020B0604020202020204" pitchFamily="34" charset="0"/>
        <a:buChar char="◙"/>
        <a:defRPr sz="2800" kern="1200">
          <a:solidFill>
            <a:srgbClr val="3333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Font typeface="Arial" panose="020B0604020202020204" pitchFamily="34" charset="0"/>
        <a:buChar char="₪"/>
        <a:defRPr sz="2400" kern="1200">
          <a:solidFill>
            <a:srgbClr val="3333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CCCC"/>
        </a:buClr>
        <a:buFont typeface="Arial" panose="020B0604020202020204" pitchFamily="34" charset="0"/>
        <a:buChar char="ﻬ"/>
        <a:defRPr sz="2000" kern="1200">
          <a:solidFill>
            <a:srgbClr val="3333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Font typeface="Arial" panose="020B0604020202020204" pitchFamily="34" charset="0"/>
        <a:buChar char="ﭙ"/>
        <a:defRPr kern="1200">
          <a:solidFill>
            <a:srgbClr val="3333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3333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2057" name="Picture 7" descr="S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1" name="Picture 9" descr="HDRibbonContent-UniformTrim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0" descr="HDRibbonContent-UniformTrim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C3A378C-6C35-4E1F-961A-A10FE1BBF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990600" y="0"/>
            <a:ext cx="8153400" cy="6553200"/>
          </a:xfrm>
          <a:prstGeom prst="rect">
            <a:avLst/>
          </a:prstGeom>
          <a:solidFill>
            <a:schemeClr val="bg1">
              <a:alpha val="4313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094" r:id="rId7"/>
    <p:sldLayoutId id="2147484119" r:id="rId8"/>
    <p:sldLayoutId id="2147484095" r:id="rId9"/>
    <p:sldLayoutId id="2147484096" r:id="rId10"/>
    <p:sldLayoutId id="2147484120" r:id="rId11"/>
    <p:sldLayoutId id="2147484121" r:id="rId12"/>
    <p:sldLayoutId id="2147484097" r:id="rId13"/>
    <p:sldLayoutId id="2147484122" r:id="rId14"/>
    <p:sldLayoutId id="2147484123" r:id="rId15"/>
    <p:sldLayoutId id="2147484124" r:id="rId16"/>
    <p:sldLayoutId id="2147484125" r:id="rId17"/>
    <p:sldLayoutId id="2147484126" r:id="rId18"/>
    <p:sldLayoutId id="2147484127" r:id="rId19"/>
    <p:sldLayoutId id="2147484128" r:id="rId20"/>
    <p:sldLayoutId id="2147484129" r:id="rId2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3.xml"/><Relationship Id="rId1" Type="http://schemas.openxmlformats.org/officeDocument/2006/relationships/video" Target="file:///E:\DCIM\Wipe%20Test\MVI_0164.mpeg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0" y="317500"/>
            <a:ext cx="4876800" cy="28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6867" name="Picture 6" descr="UTH_2c+uthsch_vert_pm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1" t="-16014" r="-9351" b="-20100"/>
          <a:stretch>
            <a:fillRect/>
          </a:stretch>
        </p:blipFill>
        <p:spPr bwMode="auto">
          <a:xfrm>
            <a:off x="2552700" y="457200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111500"/>
            <a:ext cx="7886700" cy="12525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Instructions for Wipe Testing for Radioactive Material Contamination</a:t>
            </a:r>
            <a:endParaRPr lang="en-US" alt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4376738"/>
            <a:ext cx="7886700" cy="1500187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en-US" altLang="en-US" smtClean="0"/>
              <a:t>Radiation Safety Program</a:t>
            </a:r>
          </a:p>
          <a:p>
            <a:pPr eaLnBrk="1" hangingPunct="1"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en-US" altLang="en-US" smtClean="0"/>
              <a:t>Environmental Health &amp; Safety</a:t>
            </a:r>
          </a:p>
          <a:p>
            <a:pPr eaLnBrk="1" hangingPunct="1"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en-US" altLang="en-US" smtClean="0"/>
              <a:t>713-500-5840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Radiation Safety Requirements</a:t>
            </a:r>
            <a:br>
              <a:rPr lang="en-US" alt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</a:rPr>
              <a:t>Upon Receipt of Radioactive Material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438400"/>
            <a:ext cx="7620000" cy="406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Documented monthly lab wipe tests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Wear proper attire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 coat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Eye protection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Gloves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Gather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Cotton swab, filter paper, or paper towel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Vial or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Envelope</a:t>
            </a:r>
          </a:p>
          <a:p>
            <a:pPr marL="914400" lvl="2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Attire &amp; Equipment</a:t>
            </a:r>
          </a:p>
        </p:txBody>
      </p:sp>
      <p:pic>
        <p:nvPicPr>
          <p:cNvPr id="48131" name="Picture 4" descr="Equi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0788" y="2992438"/>
            <a:ext cx="3251200" cy="2438400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Picture 3" descr="Attir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2487613"/>
            <a:ext cx="2584450" cy="3446462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Wipe Test Procedure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cotton swab to take several samples from different areas within the lab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 one wipe in storage area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no use or storage in month, document as “no use or storage in XXX month”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 samples in separate vial or envelope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Label each vial or envelope noting the location of the sample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Fill out “Laboratory Wipe Test Report”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27025"/>
            <a:ext cx="73136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Collecting the Sample</a:t>
            </a:r>
          </a:p>
        </p:txBody>
      </p:sp>
      <p:pic>
        <p:nvPicPr>
          <p:cNvPr id="18439" name="MVI_0164.mpe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0150" y="1676400"/>
            <a:ext cx="3770313" cy="2827338"/>
          </a:xfrm>
        </p:spPr>
      </p:pic>
      <p:sp>
        <p:nvSpPr>
          <p:cNvPr id="501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57400" y="4724400"/>
            <a:ext cx="5748338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Take samples using a “S” motion while rotating the cotton swab. Also shown, collecting a sample using a chem wipe.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pic>
        <p:nvPicPr>
          <p:cNvPr id="50181" name="Picture 8" descr="IMG_00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311150"/>
            <a:ext cx="73136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Collecting the Sample</a:t>
            </a:r>
          </a:p>
        </p:txBody>
      </p:sp>
      <p:pic>
        <p:nvPicPr>
          <p:cNvPr id="51203" name="Picture 3" descr="vial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9588" y="1600200"/>
            <a:ext cx="2914650" cy="2185988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vial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371600"/>
            <a:ext cx="3582988" cy="3516313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63600" y="5256213"/>
            <a:ext cx="723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Cut stick of cotton swab down to fit inside vial and close vial with lid.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228600"/>
            <a:ext cx="6797675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Preparing the Samples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206500" y="1143000"/>
            <a:ext cx="6797675" cy="3444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Samples are placed individually in separate </a:t>
            </a:r>
            <a:r>
              <a:rPr lang="en-US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eppendorf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tubes and 1 mL of cocktail or enough cocktail to cover the sample is added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blank Eppendorf tube is prepared in the same manner that will serve as the background sample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Take out cotton swab and place in tube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Fill tube with approximately 1 ml of cocktail and close tube</a:t>
            </a:r>
          </a:p>
        </p:txBody>
      </p:sp>
      <p:pic>
        <p:nvPicPr>
          <p:cNvPr id="52228" name="Picture 5" descr="sample coll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06913"/>
            <a:ext cx="2316163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4" descr="di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02150"/>
            <a:ext cx="24701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2" descr="dilution clo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446588"/>
            <a:ext cx="2590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90600"/>
            <a:ext cx="6348413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Loading the Samples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 tubes into vial holders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tubes into LSC racks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Load racks into the Liquid Scintillation Counter (LSC) and flag the samples for counting by moving tab.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for loading the LSC: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Slide the tab located on the rack to the position where the color is not showing.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tells the LSC that the sample has not been read.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tab is in the opposite position it signals to the user and LSC that the sample has been read.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47800" y="274638"/>
            <a:ext cx="7313613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Loading the Samples</a:t>
            </a:r>
          </a:p>
        </p:txBody>
      </p:sp>
      <p:pic>
        <p:nvPicPr>
          <p:cNvPr id="54275" name="Picture 3" descr="fla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114800"/>
            <a:ext cx="3276600" cy="2271713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4" descr="tra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447800"/>
            <a:ext cx="3124200" cy="1981200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7" name="Picture 6" descr="LSC Inser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3" y="4156075"/>
            <a:ext cx="3049587" cy="2287588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8" name="Picture 5" descr="insert dilut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3122613" cy="1981200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2895600" y="4191000"/>
            <a:ext cx="533400" cy="533400"/>
          </a:xfrm>
          <a:prstGeom prst="line">
            <a:avLst/>
          </a:prstGeom>
          <a:noFill/>
          <a:ln w="12700" cap="sq">
            <a:solidFill>
              <a:srgbClr val="FFFF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990600" y="3733800"/>
            <a:ext cx="411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215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Tab position indicates vials will not be read.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H="1">
            <a:off x="5334000" y="1371600"/>
            <a:ext cx="762000" cy="685800"/>
          </a:xfrm>
          <a:prstGeom prst="line">
            <a:avLst/>
          </a:prstGeom>
          <a:noFill/>
          <a:ln w="12700" cap="sq">
            <a:solidFill>
              <a:srgbClr val="FFFF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953000" y="1066800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215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Tab position indicates vials to be read</a:t>
            </a:r>
            <a:r>
              <a:rPr lang="en-US" altLang="en-US" sz="160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219200" y="10668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Place closed tube into vial holder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105400" y="3733800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Load rack into LSC to run wipe 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00138" y="165100"/>
            <a:ext cx="7313612" cy="944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Liquid Scintillation Counters (LSCs)</a:t>
            </a:r>
            <a:endParaRPr lang="en-US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5299" name="Picture 3" descr="IMG_016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138" y="1084263"/>
            <a:ext cx="3248025" cy="2816225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4129088"/>
            <a:ext cx="3248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0" descr="Image result for liquid scintillation cou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4263"/>
            <a:ext cx="37607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2" descr="Image result for liquid scintillation cou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9088"/>
            <a:ext cx="37607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685800"/>
            <a:ext cx="6799262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Filling out the Report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176338" y="2209800"/>
            <a:ext cx="6799262" cy="4038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Fill out all necessary information </a:t>
            </a:r>
          </a:p>
          <a:p>
            <a:pPr lvl="1" eaLnBrk="1" hangingPunct="1"/>
            <a:r>
              <a:rPr lang="en-US" altLang="en-US" sz="3200" smtClean="0"/>
              <a:t>Authorized user</a:t>
            </a:r>
          </a:p>
          <a:p>
            <a:pPr lvl="1" eaLnBrk="1" hangingPunct="1"/>
            <a:r>
              <a:rPr lang="en-US" altLang="en-US" sz="3200" smtClean="0"/>
              <a:t>Date</a:t>
            </a:r>
          </a:p>
          <a:p>
            <a:pPr lvl="1" eaLnBrk="1" hangingPunct="1"/>
            <a:r>
              <a:rPr lang="en-US" altLang="en-US" sz="3200" smtClean="0"/>
              <a:t>Building and Room number</a:t>
            </a:r>
          </a:p>
          <a:p>
            <a:pPr lvl="1" eaLnBrk="1" hangingPunct="1"/>
            <a:r>
              <a:rPr lang="en-US" altLang="en-US" sz="3200" smtClean="0"/>
              <a:t>Wipe tested by</a:t>
            </a:r>
          </a:p>
          <a:p>
            <a:pPr eaLnBrk="1" hangingPunct="1"/>
            <a:r>
              <a:rPr lang="en-US" altLang="en-US" sz="3200" smtClean="0"/>
              <a:t>Draw and label laboratory diagram in space provided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938" y="381000"/>
            <a:ext cx="73136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Outline of Instructions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6619875" cy="441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Purpose of Wipe Tests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UTHealth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Wipe Test Requirements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Wipe Test Materials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Appropriate Lab Attire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UTHealth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Radiation Safety Forms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Instructions for Wipe Tests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Clean a Contaminated Area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Safety Resources on the Web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-1828800" y="609600"/>
            <a:ext cx="634682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RS-08 form</a:t>
            </a:r>
            <a:endParaRPr lang="en-US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288"/>
            <a:ext cx="5275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608013" y="1622425"/>
            <a:ext cx="7313612" cy="5668963"/>
          </a:xfrm>
        </p:spPr>
        <p:txBody>
          <a:bodyPr/>
          <a:lstStyle/>
          <a:p>
            <a:pPr lvl="1" eaLnBrk="1" hangingPunct="1"/>
            <a:r>
              <a:rPr lang="en-US" altLang="en-US" sz="2400" smtClean="0"/>
              <a:t>Wipe test results show counts in excess of three times the background count.</a:t>
            </a:r>
          </a:p>
          <a:p>
            <a:pPr lvl="1" eaLnBrk="1" hangingPunct="1"/>
            <a:r>
              <a:rPr lang="en-US" altLang="en-US" sz="2400" smtClean="0"/>
              <a:t>Contaminated area should be documented and cleaned, then re-wiped to verify area now clean.</a:t>
            </a:r>
          </a:p>
          <a:p>
            <a:pPr lvl="1" eaLnBrk="1" hangingPunct="1"/>
            <a:r>
              <a:rPr lang="en-US" altLang="en-US" sz="2400" smtClean="0"/>
              <a:t> Channels on the LSC should be set to maximum beta energy for isotope(s) of interest</a:t>
            </a:r>
          </a:p>
          <a:p>
            <a:pPr lvl="2" eaLnBrk="1" hangingPunct="1"/>
            <a:r>
              <a:rPr lang="en-US" altLang="en-US" sz="2400" smtClean="0"/>
              <a:t>If upon running a wipe test a channel produces high value counts, then based upon that channel one can determine what isotope is the contaminating factor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363" y="304800"/>
            <a:ext cx="6799262" cy="1303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How to know if there is contamination?</a:t>
            </a:r>
            <a:endParaRPr lang="en-US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Quick Contamination Calculation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rule of thumb for determining if the area is contaminated is if the sample CPM is greater than three (3) times that of the background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09600" y="41910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Contaminated area &gt; (3)*(Background)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799263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If Area is Contaminated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77227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Take proper precautions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MINOR Spill or Contaminated Area–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Clean the affected area per proper lab cleanup procedures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MAJOR Spill or Contaminated Area-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Secure the area, prevent re-entry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Contact Radiation Safety for Assistance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713-500-5840 During Business Hours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713-500-4357 After Hours (500-HELP) UT Police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How to Clean Up Contamination</a:t>
            </a:r>
          </a:p>
        </p:txBody>
      </p:sp>
      <p:pic>
        <p:nvPicPr>
          <p:cNvPr id="61443" name="Picture 4" descr="IM0000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4079875" cy="3733800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96081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Ensure that spill is contained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Limit traffic where event occurred.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Prevent runoff (from table to floor or spreading on table).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Inform coworkers and lab manager.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Call Radiation Safety! (713) 500-5840 </a:t>
            </a:r>
            <a:endParaRPr lang="en-US" altLang="en-US" sz="180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800" smtClean="0"/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7350"/>
            <a:ext cx="73136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How to Clean Up Contamination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3913" y="1552575"/>
            <a:ext cx="3582987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Obtain necessary supplies for cleanup</a:t>
            </a:r>
          </a:p>
          <a:p>
            <a:pPr lvl="1" eaLnBrk="1" hangingPunct="1"/>
            <a:r>
              <a:rPr lang="en-US" altLang="en-US" smtClean="0"/>
              <a:t>Paper towels or diapers </a:t>
            </a:r>
          </a:p>
          <a:p>
            <a:pPr lvl="1" eaLnBrk="1" hangingPunct="1"/>
            <a:r>
              <a:rPr lang="en-US" altLang="en-US" smtClean="0"/>
              <a:t>RADCON or Scrubbing Bubbles (DOW)</a:t>
            </a:r>
          </a:p>
          <a:p>
            <a:pPr lvl="1" eaLnBrk="1" hangingPunct="1"/>
            <a:r>
              <a:rPr lang="en-US" altLang="en-US" smtClean="0"/>
              <a:t>Opaque plastic bags for waste.</a:t>
            </a:r>
          </a:p>
          <a:p>
            <a:pPr lvl="1" eaLnBrk="1" hangingPunct="1"/>
            <a:r>
              <a:rPr lang="en-US" altLang="en-US" smtClean="0"/>
              <a:t>Labels</a:t>
            </a:r>
          </a:p>
          <a:p>
            <a:pPr lvl="1" eaLnBrk="1" hangingPunct="1"/>
            <a:r>
              <a:rPr lang="en-US" altLang="en-US" smtClean="0"/>
              <a:t>Gloves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62468" name="Picture 4" descr="IM00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844675"/>
            <a:ext cx="3806825" cy="394335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How to Clean Up Contamination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3863" y="5410200"/>
            <a:ext cx="6018212" cy="692150"/>
          </a:xfrm>
        </p:spPr>
        <p:txBody>
          <a:bodyPr/>
          <a:lstStyle/>
          <a:p>
            <a:pPr algn="ctr" eaLnBrk="1" hangingPunct="1"/>
            <a:r>
              <a:rPr lang="en-US" altLang="en-US" sz="2800" smtClean="0"/>
              <a:t>Ensure that contamination is contained</a:t>
            </a:r>
          </a:p>
        </p:txBody>
      </p:sp>
      <p:pic>
        <p:nvPicPr>
          <p:cNvPr id="63492" name="Picture 4" descr="IM00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417638"/>
            <a:ext cx="4833938" cy="3881437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3136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How to Clean Up Contamination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105400"/>
            <a:ext cx="7924800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mtClean="0"/>
              <a:t>Spray area with RADCON or Scrubbing Bubbles (DOW) to lift contamination from the surface</a:t>
            </a:r>
          </a:p>
        </p:txBody>
      </p:sp>
      <p:pic>
        <p:nvPicPr>
          <p:cNvPr id="64516" name="Picture 4" descr="IM000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371600"/>
            <a:ext cx="4419600" cy="3557588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166688"/>
            <a:ext cx="73136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How to Clean Up a Contamination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5256213"/>
            <a:ext cx="7848600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Wipe from the outside in so not to spread the contamination</a:t>
            </a:r>
          </a:p>
        </p:txBody>
      </p:sp>
      <p:pic>
        <p:nvPicPr>
          <p:cNvPr id="65540" name="Picture 4" descr="IM000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295400"/>
            <a:ext cx="4648200" cy="3732213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35113"/>
            <a:ext cx="25987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63538"/>
            <a:ext cx="731361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How to Clean Up a Contamination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4713" y="4419600"/>
            <a:ext cx="78486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Dispose waste in a proper waste container or in a black bag with</a:t>
            </a:r>
            <a:b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 labeling</a:t>
            </a: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656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11313"/>
            <a:ext cx="4030663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</a:rPr>
              <a:t>Purpose of Wipe Tests for Radioactive Material Contamination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To ensure that education, research, and health-care related activities take place in conditions that are optimally safe and healthy for students, faculty, staff, visitors, surrounding community, and general public.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73063"/>
            <a:ext cx="6799263" cy="130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Review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6348413" cy="3881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Documented Monthly Wipe Tests for Radioactive Material Contamination are Required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A Radioactive Spill or Contaminated Area Should be Decontaminated (Cleaned) and Wipe Tested Again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For Assistance, You can Contact Radiation Safety at 713-500-5840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1219200"/>
            <a:ext cx="5486400" cy="381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8611" name="Picture 6" descr="UTH_2c+uthsch_vert_pm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34486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90550"/>
            <a:ext cx="6799263" cy="1304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 smtClean="0">
                <a:solidFill>
                  <a:schemeClr val="bg2">
                    <a:lumMod val="50000"/>
                  </a:schemeClr>
                </a:solidFill>
              </a:rPr>
              <a:t>UTHealth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Wipe Test Requirements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12938"/>
            <a:ext cx="76200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Any Room </a:t>
            </a:r>
            <a:r>
              <a:rPr lang="en-US" altLang="en-US" b="1" u="sng" smtClean="0"/>
              <a:t>Authorized</a:t>
            </a:r>
            <a:r>
              <a:rPr lang="en-US" altLang="en-US" smtClean="0"/>
              <a:t> to Work with Radioactive Materials Must at Least</a:t>
            </a:r>
          </a:p>
          <a:p>
            <a:pPr lvl="1" eaLnBrk="1" hangingPunct="1"/>
            <a:r>
              <a:rPr lang="en-US" altLang="en-US" smtClean="0"/>
              <a:t>Document monthly wipes where used, stored and selected “clean” areas</a:t>
            </a:r>
          </a:p>
          <a:p>
            <a:pPr lvl="1" eaLnBrk="1" hangingPunct="1"/>
            <a:r>
              <a:rPr lang="en-US" altLang="en-US" smtClean="0"/>
              <a:t>If </a:t>
            </a:r>
            <a:r>
              <a:rPr lang="en-US" altLang="en-US" b="1" u="sng" smtClean="0"/>
              <a:t>storage only</a:t>
            </a:r>
            <a:r>
              <a:rPr lang="en-US" altLang="en-US" smtClean="0"/>
              <a:t>, monthly wipe test of storage location</a:t>
            </a:r>
          </a:p>
          <a:p>
            <a:pPr lvl="1" eaLnBrk="1" hangingPunct="1"/>
            <a:r>
              <a:rPr lang="en-US" altLang="en-US" smtClean="0"/>
              <a:t>If </a:t>
            </a:r>
            <a:r>
              <a:rPr lang="en-US" altLang="en-US" b="1" u="sng" smtClean="0"/>
              <a:t>no use AND no storage</a:t>
            </a:r>
            <a:r>
              <a:rPr lang="en-US" altLang="en-US" smtClean="0"/>
              <a:t>, monthly statement indicating “no radioactive material used or stored for XXX month”</a:t>
            </a:r>
          </a:p>
          <a:p>
            <a:pPr eaLnBrk="1" hangingPunct="1"/>
            <a:r>
              <a:rPr lang="en-US" altLang="en-US" smtClean="0"/>
              <a:t>Additional requirements may occur for researchers working with greater than 5 mCi</a:t>
            </a:r>
          </a:p>
          <a:p>
            <a:pPr lvl="1" eaLnBrk="1" hangingPunct="1"/>
            <a:r>
              <a:rPr lang="en-US" altLang="en-US" smtClean="0"/>
              <a:t>Urine bioassay and more frequent surveys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Contamination Survey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the protection of the researchers and all workers in the lab, a contamination survey should be performed at the end of each experiment or project.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Proper documentation requires written survey results at least monthly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 be performed with a Geiger-Mueller detector </a:t>
            </a:r>
          </a:p>
          <a:p>
            <a:pPr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Simple check to make sure there is no contamination in the lab that may have resulted from the radiation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441450"/>
            <a:ext cx="5815012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2019300" y="159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639763" y="1804988"/>
            <a:ext cx="685800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2400" y="2581275"/>
            <a:ext cx="2133600" cy="4095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www.uth.edu</a:t>
            </a:r>
          </a:p>
        </p:txBody>
      </p:sp>
      <p:sp>
        <p:nvSpPr>
          <p:cNvPr id="43014" name="Rectangle 7"/>
          <p:cNvSpPr>
            <a:spLocks noGrp="1" noChangeArrowheads="1"/>
          </p:cNvSpPr>
          <p:nvPr>
            <p:ph type="title"/>
          </p:nvPr>
        </p:nvSpPr>
        <p:spPr>
          <a:xfrm>
            <a:off x="1192213" y="287338"/>
            <a:ext cx="6797675" cy="1303337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Safety Resources on the Web</a:t>
            </a:r>
          </a:p>
        </p:txBody>
      </p:sp>
      <p:sp>
        <p:nvSpPr>
          <p:cNvPr id="43015" name="AutoShape 8"/>
          <p:cNvSpPr>
            <a:spLocks noChangeArrowheads="1"/>
          </p:cNvSpPr>
          <p:nvPr/>
        </p:nvSpPr>
        <p:spPr bwMode="auto">
          <a:xfrm rot="2090744">
            <a:off x="6043613" y="1919288"/>
            <a:ext cx="1828800" cy="304800"/>
          </a:xfrm>
          <a:prstGeom prst="lef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7391400" y="2719388"/>
            <a:ext cx="914400" cy="4095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9961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AutoShape 3"/>
          <p:cNvSpPr>
            <a:spLocks noChangeArrowheads="1"/>
          </p:cNvSpPr>
          <p:nvPr/>
        </p:nvSpPr>
        <p:spPr bwMode="auto">
          <a:xfrm rot="8327402">
            <a:off x="39688" y="3276600"/>
            <a:ext cx="1524000" cy="228600"/>
          </a:xfrm>
          <a:prstGeom prst="left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46050" y="3978275"/>
            <a:ext cx="2133600" cy="4095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Radiation 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26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n>
                <a:noFill/>
              </a:ln>
            </a:endParaRPr>
          </a:p>
        </p:txBody>
      </p:sp>
      <p:pic>
        <p:nvPicPr>
          <p:cNvPr id="4608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609600"/>
            <a:ext cx="4402138" cy="5783263"/>
          </a:xfrm>
        </p:spPr>
      </p:pic>
      <p:sp>
        <p:nvSpPr>
          <p:cNvPr id="46084" name="AutoShape 6"/>
          <p:cNvSpPr>
            <a:spLocks noChangeArrowheads="1"/>
          </p:cNvSpPr>
          <p:nvPr/>
        </p:nvSpPr>
        <p:spPr bwMode="auto">
          <a:xfrm>
            <a:off x="3876675" y="29718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5197475" y="3041650"/>
            <a:ext cx="1371600" cy="469900"/>
          </a:xfrm>
          <a:prstGeom prst="rect">
            <a:avLst/>
          </a:prstGeom>
          <a:solidFill>
            <a:srgbClr val="FF7C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RS-08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riting close-up design template">
  <a:themeElements>
    <a:clrScheme name="Writing close-up design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 close-up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riting close-up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close-up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close-up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close-up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close-up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 close-up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close-up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close-up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close-up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close-up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close-up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 close-up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2139</TotalTime>
  <Words>968</Words>
  <Application>Microsoft Office PowerPoint</Application>
  <PresentationFormat>On-screen Show (4:3)</PresentationFormat>
  <Paragraphs>124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Garamond</vt:lpstr>
      <vt:lpstr>Wingdings 3</vt:lpstr>
      <vt:lpstr>Wingdings</vt:lpstr>
      <vt:lpstr>Times New Roman</vt:lpstr>
      <vt:lpstr>Writing close-up design template</vt:lpstr>
      <vt:lpstr>Organic</vt:lpstr>
      <vt:lpstr>Instructions for Wipe Testing for Radioactive Material Contamination</vt:lpstr>
      <vt:lpstr>Outline of Instructions</vt:lpstr>
      <vt:lpstr>Purpose of Wipe Tests for Radioactive Material Contamination</vt:lpstr>
      <vt:lpstr>UTHealth Wipe Test Requirements</vt:lpstr>
      <vt:lpstr>Contamination Survey</vt:lpstr>
      <vt:lpstr>Safety Resources on the Web</vt:lpstr>
      <vt:lpstr>PowerPoint Presentation</vt:lpstr>
      <vt:lpstr>PowerPoint Presentation</vt:lpstr>
      <vt:lpstr>PowerPoint Presentation</vt:lpstr>
      <vt:lpstr>Radiation Safety Requirements Upon Receipt of Radioactive Material</vt:lpstr>
      <vt:lpstr>Attire &amp; Equipment</vt:lpstr>
      <vt:lpstr>Wipe Test Procedure</vt:lpstr>
      <vt:lpstr>Collecting the Sample</vt:lpstr>
      <vt:lpstr>Collecting the Sample</vt:lpstr>
      <vt:lpstr>Preparing the Samples</vt:lpstr>
      <vt:lpstr>Loading the Samples  </vt:lpstr>
      <vt:lpstr>Loading the Samples</vt:lpstr>
      <vt:lpstr>Liquid Scintillation Counters (LSCs)</vt:lpstr>
      <vt:lpstr>Filling out the Report</vt:lpstr>
      <vt:lpstr>PowerPoint Presentation</vt:lpstr>
      <vt:lpstr>How to know if there is contamination?</vt:lpstr>
      <vt:lpstr>Quick Contamination Calculation</vt:lpstr>
      <vt:lpstr>If Area is Contaminated</vt:lpstr>
      <vt:lpstr>How to Clean Up Contamination</vt:lpstr>
      <vt:lpstr>How to Clean Up Contamination</vt:lpstr>
      <vt:lpstr>How to Clean Up Contamination</vt:lpstr>
      <vt:lpstr>How to Clean Up Contamination</vt:lpstr>
      <vt:lpstr>How to Clean Up a Contamination</vt:lpstr>
      <vt:lpstr>How to Clean Up a Contamination</vt:lpstr>
      <vt:lpstr>Review</vt:lpstr>
      <vt:lpstr>PowerPoint Presentation</vt:lpstr>
    </vt:vector>
  </TitlesOfParts>
  <Manager/>
  <Company>UTHSC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jmccrary</dc:creator>
  <cp:keywords/>
  <dc:description/>
  <cp:lastModifiedBy>David, Stephen</cp:lastModifiedBy>
  <cp:revision>62</cp:revision>
  <dcterms:created xsi:type="dcterms:W3CDTF">2005-10-28T18:42:35Z</dcterms:created>
  <dcterms:modified xsi:type="dcterms:W3CDTF">2018-09-12T19:46:15Z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TC011594371033</vt:lpwstr>
  </property>
</Properties>
</file>