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5"/>
  </p:notesMasterIdLst>
  <p:sldIdLst>
    <p:sldId id="264" r:id="rId2"/>
    <p:sldId id="283" r:id="rId3"/>
    <p:sldId id="284" r:id="rId4"/>
    <p:sldId id="257" r:id="rId5"/>
    <p:sldId id="285" r:id="rId6"/>
    <p:sldId id="288" r:id="rId7"/>
    <p:sldId id="304" r:id="rId8"/>
    <p:sldId id="305" r:id="rId9"/>
    <p:sldId id="328" r:id="rId10"/>
    <p:sldId id="307" r:id="rId11"/>
    <p:sldId id="329" r:id="rId12"/>
    <p:sldId id="330" r:id="rId13"/>
    <p:sldId id="331" r:id="rId14"/>
    <p:sldId id="332" r:id="rId15"/>
    <p:sldId id="333" r:id="rId16"/>
    <p:sldId id="334" r:id="rId17"/>
    <p:sldId id="335" r:id="rId18"/>
    <p:sldId id="336" r:id="rId19"/>
    <p:sldId id="337" r:id="rId20"/>
    <p:sldId id="291" r:id="rId21"/>
    <p:sldId id="292" r:id="rId22"/>
    <p:sldId id="296" r:id="rId23"/>
    <p:sldId id="297" r:id="rId24"/>
    <p:sldId id="298" r:id="rId25"/>
    <p:sldId id="299" r:id="rId26"/>
    <p:sldId id="286" r:id="rId27"/>
    <p:sldId id="289" r:id="rId28"/>
    <p:sldId id="294" r:id="rId29"/>
    <p:sldId id="293" r:id="rId30"/>
    <p:sldId id="295" r:id="rId31"/>
    <p:sldId id="287" r:id="rId32"/>
    <p:sldId id="338" r:id="rId33"/>
    <p:sldId id="339" r:id="rId34"/>
    <p:sldId id="341" r:id="rId35"/>
    <p:sldId id="340" r:id="rId36"/>
    <p:sldId id="342" r:id="rId37"/>
    <p:sldId id="300" r:id="rId38"/>
    <p:sldId id="301" r:id="rId39"/>
    <p:sldId id="302" r:id="rId40"/>
    <p:sldId id="344" r:id="rId41"/>
    <p:sldId id="343" r:id="rId42"/>
    <p:sldId id="345" r:id="rId43"/>
    <p:sldId id="346" r:id="rId44"/>
  </p:sldIdLst>
  <p:sldSz cx="12192000" cy="6858000"/>
  <p:notesSz cx="6858000" cy="9144000"/>
  <p:custDataLst>
    <p:tags r:id="rId4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EB9D501-E5F0-4177-9D78-95A12829465B}">
          <p14:sldIdLst>
            <p14:sldId id="264"/>
            <p14:sldId id="283"/>
            <p14:sldId id="284"/>
            <p14:sldId id="257"/>
            <p14:sldId id="285"/>
            <p14:sldId id="288"/>
            <p14:sldId id="304"/>
            <p14:sldId id="305"/>
            <p14:sldId id="328"/>
            <p14:sldId id="307"/>
            <p14:sldId id="329"/>
            <p14:sldId id="330"/>
            <p14:sldId id="331"/>
            <p14:sldId id="332"/>
            <p14:sldId id="333"/>
            <p14:sldId id="334"/>
            <p14:sldId id="335"/>
            <p14:sldId id="336"/>
            <p14:sldId id="337"/>
            <p14:sldId id="291"/>
            <p14:sldId id="292"/>
            <p14:sldId id="296"/>
            <p14:sldId id="297"/>
            <p14:sldId id="298"/>
            <p14:sldId id="299"/>
            <p14:sldId id="286"/>
            <p14:sldId id="289"/>
            <p14:sldId id="294"/>
            <p14:sldId id="293"/>
            <p14:sldId id="295"/>
            <p14:sldId id="287"/>
            <p14:sldId id="338"/>
            <p14:sldId id="339"/>
            <p14:sldId id="341"/>
            <p14:sldId id="340"/>
            <p14:sldId id="342"/>
            <p14:sldId id="300"/>
            <p14:sldId id="301"/>
            <p14:sldId id="302"/>
            <p14:sldId id="344"/>
            <p14:sldId id="343"/>
            <p14:sldId id="345"/>
            <p14:sldId id="34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750" y="96"/>
      </p:cViewPr>
      <p:guideLst/>
    </p:cSldViewPr>
  </p:slideViewPr>
  <p:notesTextViewPr>
    <p:cViewPr>
      <p:scale>
        <a:sx n="1" d="1"/>
        <a:sy n="1" d="1"/>
      </p:scale>
      <p:origin x="0" y="0"/>
    </p:cViewPr>
  </p:notesTextViewPr>
  <p:sorterViewPr>
    <p:cViewPr>
      <p:scale>
        <a:sx n="100" d="100"/>
        <a:sy n="100" d="100"/>
      </p:scale>
      <p:origin x="0" y="-5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6.xml.rels><?xml version="1.0" encoding="UTF-8" standalone="yes"?>
<Relationships xmlns="http://schemas.openxmlformats.org/package/2006/relationships"><Relationship Id="rId8" Type="http://schemas.openxmlformats.org/officeDocument/2006/relationships/hyperlink" Target="https://www.cogr.edu/cogrs-nih-data-management-and-sharing-readiness-guide" TargetMode="External"/><Relationship Id="rId3" Type="http://schemas.openxmlformats.org/officeDocument/2006/relationships/hyperlink" Target="https://grants.nih.gov/grants/guide/notice-files/NOT-OD-21-015.html" TargetMode="External"/><Relationship Id="rId7" Type="http://schemas.openxmlformats.org/officeDocument/2006/relationships/hyperlink" Target="https://www.aplu.org/library/guide-to-accelerate-access-to-public-data/file" TargetMode="External"/><Relationship Id="rId2" Type="http://schemas.openxmlformats.org/officeDocument/2006/relationships/hyperlink" Target="https://grants.nih.gov/grants/guide/notice-files/NOT-OD-21-014.html" TargetMode="External"/><Relationship Id="rId1" Type="http://schemas.openxmlformats.org/officeDocument/2006/relationships/hyperlink" Target="https://grants.nih.gov/grants/guide/notice-files/NOT-OD-21-013.html" TargetMode="External"/><Relationship Id="rId6" Type="http://schemas.openxmlformats.org/officeDocument/2006/relationships/hyperlink" Target="https://sharing.nih.gov/" TargetMode="External"/><Relationship Id="rId5" Type="http://schemas.openxmlformats.org/officeDocument/2006/relationships/hyperlink" Target="https://osp.od.nih.gov/scientific-sharing/nih-policy-for-data-management-and-sharing-faq/" TargetMode="External"/><Relationship Id="rId4" Type="http://schemas.openxmlformats.org/officeDocument/2006/relationships/hyperlink" Target="https://grants.nih.gov/grants/guide/notice-files/NOT-OD-21-016.html" TargetMode="External"/><Relationship Id="rId9" Type="http://schemas.openxmlformats.org/officeDocument/2006/relationships/hyperlink" Target="https://www.nature.com/articles/sdata201618"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6.xml.rels><?xml version="1.0" encoding="UTF-8" standalone="yes"?>
<Relationships xmlns="http://schemas.openxmlformats.org/package/2006/relationships"><Relationship Id="rId8" Type="http://schemas.openxmlformats.org/officeDocument/2006/relationships/hyperlink" Target="https://www.cogr.edu/cogrs-nih-data-management-and-sharing-readiness-guide" TargetMode="External"/><Relationship Id="rId3" Type="http://schemas.openxmlformats.org/officeDocument/2006/relationships/hyperlink" Target="https://grants.nih.gov/grants/guide/notice-files/NOT-OD-21-015.html" TargetMode="External"/><Relationship Id="rId7" Type="http://schemas.openxmlformats.org/officeDocument/2006/relationships/hyperlink" Target="https://www.aplu.org/library/guide-to-accelerate-access-to-public-data/file" TargetMode="External"/><Relationship Id="rId2" Type="http://schemas.openxmlformats.org/officeDocument/2006/relationships/hyperlink" Target="https://grants.nih.gov/grants/guide/notice-files/NOT-OD-21-014.html" TargetMode="External"/><Relationship Id="rId1" Type="http://schemas.openxmlformats.org/officeDocument/2006/relationships/hyperlink" Target="https://grants.nih.gov/grants/guide/notice-files/NOT-OD-21-013.html" TargetMode="External"/><Relationship Id="rId6" Type="http://schemas.openxmlformats.org/officeDocument/2006/relationships/hyperlink" Target="https://sharing.nih.gov/" TargetMode="External"/><Relationship Id="rId5" Type="http://schemas.openxmlformats.org/officeDocument/2006/relationships/hyperlink" Target="https://osp.od.nih.gov/scientific-sharing/nih-policy-for-data-management-and-sharing-faq/" TargetMode="External"/><Relationship Id="rId4" Type="http://schemas.openxmlformats.org/officeDocument/2006/relationships/hyperlink" Target="https://grants.nih.gov/grants/guide/notice-files/NOT-OD-21-016.html" TargetMode="External"/><Relationship Id="rId9" Type="http://schemas.openxmlformats.org/officeDocument/2006/relationships/hyperlink" Target="https://www.nature.com/articles/sdata201618"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9BF4E3-FC56-4FE8-8865-9A4D8BAD12AB}" type="doc">
      <dgm:prSet loTypeId="urn:microsoft.com/office/officeart/2011/layout/TabList" loCatId="list" qsTypeId="urn:microsoft.com/office/officeart/2005/8/quickstyle/3d2" qsCatId="3D" csTypeId="urn:microsoft.com/office/officeart/2005/8/colors/accent0_3" csCatId="mainScheme" phldr="1"/>
      <dgm:spPr/>
      <dgm:t>
        <a:bodyPr/>
        <a:lstStyle/>
        <a:p>
          <a:endParaRPr lang="en-US"/>
        </a:p>
      </dgm:t>
    </dgm:pt>
    <dgm:pt modelId="{189E35D2-8B91-4B85-BE21-63049BAAAE93}">
      <dgm:prSet phldrT="[Text]"/>
      <dgm:spPr/>
      <dgm:t>
        <a:bodyPr/>
        <a:lstStyle/>
        <a:p>
          <a:r>
            <a:rPr lang="en-US" dirty="0"/>
            <a:t>Purpose</a:t>
          </a:r>
        </a:p>
      </dgm:t>
    </dgm:pt>
    <dgm:pt modelId="{C6AA9712-FBE2-4468-9F56-80AFB81DDF23}" type="parTrans" cxnId="{6A3DA12B-9690-4830-A98B-E0EC78649936}">
      <dgm:prSet/>
      <dgm:spPr/>
      <dgm:t>
        <a:bodyPr/>
        <a:lstStyle/>
        <a:p>
          <a:endParaRPr lang="en-US"/>
        </a:p>
      </dgm:t>
    </dgm:pt>
    <dgm:pt modelId="{6C0D2E5A-E3D0-4D63-985A-8022B6ADCCA1}" type="sibTrans" cxnId="{6A3DA12B-9690-4830-A98B-E0EC78649936}">
      <dgm:prSet/>
      <dgm:spPr/>
      <dgm:t>
        <a:bodyPr/>
        <a:lstStyle/>
        <a:p>
          <a:endParaRPr lang="en-US"/>
        </a:p>
      </dgm:t>
    </dgm:pt>
    <dgm:pt modelId="{6097EBB0-C8FB-48E7-A77E-29EA6686B186}">
      <dgm:prSet phldrT="[Text]"/>
      <dgm:spPr/>
      <dgm:t>
        <a:bodyPr anchor="ctr"/>
        <a:lstStyle/>
        <a:p>
          <a:r>
            <a:rPr lang="en-US" dirty="0"/>
            <a:t>“making the results and outputs of NIH-funded research available to the public through effective and efficient data management and data sharing practices.”</a:t>
          </a:r>
        </a:p>
      </dgm:t>
    </dgm:pt>
    <dgm:pt modelId="{A47AAC68-527D-483E-A91B-84FF16262933}" type="parTrans" cxnId="{D5C56FA6-8529-46A2-AFD7-742D3CC72CB8}">
      <dgm:prSet/>
      <dgm:spPr/>
      <dgm:t>
        <a:bodyPr/>
        <a:lstStyle/>
        <a:p>
          <a:endParaRPr lang="en-US"/>
        </a:p>
      </dgm:t>
    </dgm:pt>
    <dgm:pt modelId="{17748A30-D34C-46B0-B23E-EBE571838324}" type="sibTrans" cxnId="{D5C56FA6-8529-46A2-AFD7-742D3CC72CB8}">
      <dgm:prSet/>
      <dgm:spPr/>
      <dgm:t>
        <a:bodyPr/>
        <a:lstStyle/>
        <a:p>
          <a:endParaRPr lang="en-US"/>
        </a:p>
      </dgm:t>
    </dgm:pt>
    <dgm:pt modelId="{22AE73F7-FEB5-4770-AD2A-3C93A2A441D1}">
      <dgm:prSet phldrT="[Text]"/>
      <dgm:spPr/>
      <dgm:t>
        <a:bodyPr/>
        <a:lstStyle/>
        <a:p>
          <a:r>
            <a:rPr lang="en-US" dirty="0"/>
            <a:t>Application</a:t>
          </a:r>
        </a:p>
      </dgm:t>
    </dgm:pt>
    <dgm:pt modelId="{6BE53DB5-9A79-416D-B335-47A882F12352}" type="parTrans" cxnId="{43A49DDD-3CEB-4F5E-A78C-248A85F1B664}">
      <dgm:prSet/>
      <dgm:spPr/>
      <dgm:t>
        <a:bodyPr/>
        <a:lstStyle/>
        <a:p>
          <a:endParaRPr lang="en-US"/>
        </a:p>
      </dgm:t>
    </dgm:pt>
    <dgm:pt modelId="{F5EACC7E-0CFF-42B7-A183-4C496A729B4F}" type="sibTrans" cxnId="{43A49DDD-3CEB-4F5E-A78C-248A85F1B664}">
      <dgm:prSet/>
      <dgm:spPr/>
      <dgm:t>
        <a:bodyPr/>
        <a:lstStyle/>
        <a:p>
          <a:endParaRPr lang="en-US"/>
        </a:p>
      </dgm:t>
    </dgm:pt>
    <dgm:pt modelId="{FE9631AE-C4D8-455A-95B0-98C0B2317588}">
      <dgm:prSet phldrT="[Text]"/>
      <dgm:spPr/>
      <dgm:t>
        <a:bodyPr anchor="ctr"/>
        <a:lstStyle/>
        <a:p>
          <a:r>
            <a:rPr lang="en-US" dirty="0"/>
            <a:t>“applies to all research, funded or conducted in whole or in part by NIH, that results in the generation of scientific data”</a:t>
          </a:r>
        </a:p>
      </dgm:t>
    </dgm:pt>
    <dgm:pt modelId="{A28CA9CF-C29C-4F42-A727-28E7BEB3FC6F}" type="parTrans" cxnId="{713A6AB1-2179-4BFA-91C2-86FAB0D846EC}">
      <dgm:prSet/>
      <dgm:spPr/>
      <dgm:t>
        <a:bodyPr/>
        <a:lstStyle/>
        <a:p>
          <a:endParaRPr lang="en-US"/>
        </a:p>
      </dgm:t>
    </dgm:pt>
    <dgm:pt modelId="{6E288D13-6B24-475E-95E7-FB4E40EE3A2B}" type="sibTrans" cxnId="{713A6AB1-2179-4BFA-91C2-86FAB0D846EC}">
      <dgm:prSet/>
      <dgm:spPr/>
      <dgm:t>
        <a:bodyPr/>
        <a:lstStyle/>
        <a:p>
          <a:endParaRPr lang="en-US"/>
        </a:p>
      </dgm:t>
    </dgm:pt>
    <dgm:pt modelId="{3DD1C413-9514-417E-A28B-DA3A6839642F}">
      <dgm:prSet phldrT="[Text]"/>
      <dgm:spPr/>
      <dgm:t>
        <a:bodyPr/>
        <a:lstStyle/>
        <a:p>
          <a:r>
            <a:rPr lang="en-US" dirty="0"/>
            <a:t>Proposal/Plan</a:t>
          </a:r>
        </a:p>
      </dgm:t>
    </dgm:pt>
    <dgm:pt modelId="{BF1B2478-4297-4C17-8396-61AFD20F8BD8}" type="parTrans" cxnId="{FC96682D-947C-4536-8DBB-0FF88E4957F0}">
      <dgm:prSet/>
      <dgm:spPr/>
      <dgm:t>
        <a:bodyPr/>
        <a:lstStyle/>
        <a:p>
          <a:endParaRPr lang="en-US"/>
        </a:p>
      </dgm:t>
    </dgm:pt>
    <dgm:pt modelId="{C7400140-3B17-4FF7-8CA0-B59EC1902F94}" type="sibTrans" cxnId="{FC96682D-947C-4536-8DBB-0FF88E4957F0}">
      <dgm:prSet/>
      <dgm:spPr/>
      <dgm:t>
        <a:bodyPr/>
        <a:lstStyle/>
        <a:p>
          <a:endParaRPr lang="en-US"/>
        </a:p>
      </dgm:t>
    </dgm:pt>
    <dgm:pt modelId="{564C16B5-BDEB-49F8-B742-BCCB07AECBF4}">
      <dgm:prSet phldrT="[Text]"/>
      <dgm:spPr/>
      <dgm:t>
        <a:bodyPr anchor="ctr"/>
        <a:lstStyle/>
        <a:p>
          <a:r>
            <a:rPr lang="en-US" dirty="0"/>
            <a:t>“required to submit a Plan to the funding NIH ICO” as part of the proposal – varied by funding instrument –  and “should explain how scientific data generated by research projects will be managed and which of these scientific data and accompanying metadata will be shared.”</a:t>
          </a:r>
        </a:p>
      </dgm:t>
    </dgm:pt>
    <dgm:pt modelId="{49372C82-03C6-43B0-96B9-765E92FAAF48}" type="parTrans" cxnId="{8ABF489B-92A9-426A-89E4-BF4F17E2219C}">
      <dgm:prSet/>
      <dgm:spPr/>
      <dgm:t>
        <a:bodyPr/>
        <a:lstStyle/>
        <a:p>
          <a:endParaRPr lang="en-US"/>
        </a:p>
      </dgm:t>
    </dgm:pt>
    <dgm:pt modelId="{8B0B1D7E-35E3-4BC4-B7F8-C2F2674E4251}" type="sibTrans" cxnId="{8ABF489B-92A9-426A-89E4-BF4F17E2219C}">
      <dgm:prSet/>
      <dgm:spPr/>
      <dgm:t>
        <a:bodyPr/>
        <a:lstStyle/>
        <a:p>
          <a:endParaRPr lang="en-US"/>
        </a:p>
      </dgm:t>
    </dgm:pt>
    <dgm:pt modelId="{71071BCB-95F1-44B1-9708-70D23788555B}">
      <dgm:prSet phldrT="[Text]"/>
      <dgm:spPr/>
      <dgm:t>
        <a:bodyPr/>
        <a:lstStyle/>
        <a:p>
          <a:r>
            <a:rPr lang="en-US" dirty="0"/>
            <a:t>Enforcement</a:t>
          </a:r>
        </a:p>
      </dgm:t>
    </dgm:pt>
    <dgm:pt modelId="{FABC4DF2-5889-4915-81B6-C43B02C3DB00}" type="parTrans" cxnId="{100B556C-6623-463E-A4D7-4E1A96BF2D82}">
      <dgm:prSet/>
      <dgm:spPr/>
      <dgm:t>
        <a:bodyPr/>
        <a:lstStyle/>
        <a:p>
          <a:endParaRPr lang="en-US"/>
        </a:p>
      </dgm:t>
    </dgm:pt>
    <dgm:pt modelId="{349D7B00-5001-4445-8667-95255141F9FE}" type="sibTrans" cxnId="{100B556C-6623-463E-A4D7-4E1A96BF2D82}">
      <dgm:prSet/>
      <dgm:spPr/>
      <dgm:t>
        <a:bodyPr/>
        <a:lstStyle/>
        <a:p>
          <a:endParaRPr lang="en-US"/>
        </a:p>
      </dgm:t>
    </dgm:pt>
    <dgm:pt modelId="{189E17EC-7D2D-41CF-B0A5-161138A3A0F8}">
      <dgm:prSet phldrT="[Text]"/>
      <dgm:spPr/>
      <dgm:t>
        <a:bodyPr anchor="ctr"/>
        <a:lstStyle/>
        <a:p>
          <a:r>
            <a:rPr lang="en-US" dirty="0"/>
            <a:t>“non-compliance with the NIH ICO-approved Plan may be taken into account by NIH for future funding decisions for the recipient institution”</a:t>
          </a:r>
        </a:p>
      </dgm:t>
    </dgm:pt>
    <dgm:pt modelId="{8BA795D4-27A9-47CC-A673-49CC6675B068}" type="parTrans" cxnId="{0770E3ED-D3F2-4CC6-B060-E796479B7991}">
      <dgm:prSet/>
      <dgm:spPr/>
      <dgm:t>
        <a:bodyPr/>
        <a:lstStyle/>
        <a:p>
          <a:endParaRPr lang="en-US"/>
        </a:p>
      </dgm:t>
    </dgm:pt>
    <dgm:pt modelId="{1C5A2902-DE41-4E62-87B8-4A57D27024B0}" type="sibTrans" cxnId="{0770E3ED-D3F2-4CC6-B060-E796479B7991}">
      <dgm:prSet/>
      <dgm:spPr/>
      <dgm:t>
        <a:bodyPr/>
        <a:lstStyle/>
        <a:p>
          <a:endParaRPr lang="en-US"/>
        </a:p>
      </dgm:t>
    </dgm:pt>
    <dgm:pt modelId="{84BDDABF-92A6-469F-9263-0E72BFFA1C60}" type="pres">
      <dgm:prSet presAssocID="{549BF4E3-FC56-4FE8-8865-9A4D8BAD12AB}" presName="Name0" presStyleCnt="0">
        <dgm:presLayoutVars>
          <dgm:chMax/>
          <dgm:chPref val="3"/>
          <dgm:dir/>
          <dgm:animOne val="branch"/>
          <dgm:animLvl val="lvl"/>
        </dgm:presLayoutVars>
      </dgm:prSet>
      <dgm:spPr/>
    </dgm:pt>
    <dgm:pt modelId="{331320D4-925F-4C1F-AD65-47537204BFB9}" type="pres">
      <dgm:prSet presAssocID="{189E35D2-8B91-4B85-BE21-63049BAAAE93}" presName="composite" presStyleCnt="0"/>
      <dgm:spPr/>
    </dgm:pt>
    <dgm:pt modelId="{AD3A0CB8-FC0E-4F0E-9CA3-7D3039B40EAF}" type="pres">
      <dgm:prSet presAssocID="{189E35D2-8B91-4B85-BE21-63049BAAAE93}" presName="FirstChild" presStyleLbl="revTx" presStyleIdx="0" presStyleCnt="4" custScaleX="99107">
        <dgm:presLayoutVars>
          <dgm:chMax val="0"/>
          <dgm:chPref val="0"/>
          <dgm:bulletEnabled val="1"/>
        </dgm:presLayoutVars>
      </dgm:prSet>
      <dgm:spPr/>
    </dgm:pt>
    <dgm:pt modelId="{83B458C2-0495-4F57-8684-D6B4C1A21CCC}" type="pres">
      <dgm:prSet presAssocID="{189E35D2-8B91-4B85-BE21-63049BAAAE93}" presName="Parent" presStyleLbl="alignNode1" presStyleIdx="0" presStyleCnt="4" custScaleX="76313">
        <dgm:presLayoutVars>
          <dgm:chMax val="3"/>
          <dgm:chPref val="3"/>
          <dgm:bulletEnabled val="1"/>
        </dgm:presLayoutVars>
      </dgm:prSet>
      <dgm:spPr/>
    </dgm:pt>
    <dgm:pt modelId="{F77C1713-6D8B-42CA-83E2-F103A2A6BC54}" type="pres">
      <dgm:prSet presAssocID="{189E35D2-8B91-4B85-BE21-63049BAAAE93}" presName="Accent" presStyleLbl="parChTrans1D1" presStyleIdx="0" presStyleCnt="4"/>
      <dgm:spPr/>
    </dgm:pt>
    <dgm:pt modelId="{AA4F3E55-49AF-4854-9DAB-6999A2D509E7}" type="pres">
      <dgm:prSet presAssocID="{6C0D2E5A-E3D0-4D63-985A-8022B6ADCCA1}" presName="sibTrans" presStyleCnt="0"/>
      <dgm:spPr/>
    </dgm:pt>
    <dgm:pt modelId="{52D4F46B-E878-4DE1-A618-178B0E62E139}" type="pres">
      <dgm:prSet presAssocID="{22AE73F7-FEB5-4770-AD2A-3C93A2A441D1}" presName="composite" presStyleCnt="0"/>
      <dgm:spPr/>
    </dgm:pt>
    <dgm:pt modelId="{76D81F30-4C81-45BD-B264-2BDB04DAF7DD}" type="pres">
      <dgm:prSet presAssocID="{22AE73F7-FEB5-4770-AD2A-3C93A2A441D1}" presName="FirstChild" presStyleLbl="revTx" presStyleIdx="1" presStyleCnt="4" custScaleX="99107">
        <dgm:presLayoutVars>
          <dgm:chMax val="0"/>
          <dgm:chPref val="0"/>
          <dgm:bulletEnabled val="1"/>
        </dgm:presLayoutVars>
      </dgm:prSet>
      <dgm:spPr/>
    </dgm:pt>
    <dgm:pt modelId="{4667D79E-FADC-4E4C-BA32-FD8E46186E83}" type="pres">
      <dgm:prSet presAssocID="{22AE73F7-FEB5-4770-AD2A-3C93A2A441D1}" presName="Parent" presStyleLbl="alignNode1" presStyleIdx="1" presStyleCnt="4" custScaleX="77215">
        <dgm:presLayoutVars>
          <dgm:chMax val="3"/>
          <dgm:chPref val="3"/>
          <dgm:bulletEnabled val="1"/>
        </dgm:presLayoutVars>
      </dgm:prSet>
      <dgm:spPr/>
    </dgm:pt>
    <dgm:pt modelId="{D7D50263-A66C-4255-8E0F-BC3F9F147863}" type="pres">
      <dgm:prSet presAssocID="{22AE73F7-FEB5-4770-AD2A-3C93A2A441D1}" presName="Accent" presStyleLbl="parChTrans1D1" presStyleIdx="1" presStyleCnt="4"/>
      <dgm:spPr/>
    </dgm:pt>
    <dgm:pt modelId="{22422BD4-24F2-4722-AB98-E92E640C668B}" type="pres">
      <dgm:prSet presAssocID="{F5EACC7E-0CFF-42B7-A183-4C496A729B4F}" presName="sibTrans" presStyleCnt="0"/>
      <dgm:spPr/>
    </dgm:pt>
    <dgm:pt modelId="{B36CD214-0BF8-4247-892C-D4B7A896364E}" type="pres">
      <dgm:prSet presAssocID="{3DD1C413-9514-417E-A28B-DA3A6839642F}" presName="composite" presStyleCnt="0"/>
      <dgm:spPr/>
    </dgm:pt>
    <dgm:pt modelId="{F01B7AD5-1E11-4B39-A568-6FC45FA59424}" type="pres">
      <dgm:prSet presAssocID="{3DD1C413-9514-417E-A28B-DA3A6839642F}" presName="FirstChild" presStyleLbl="revTx" presStyleIdx="2" presStyleCnt="4" custScaleX="97394">
        <dgm:presLayoutVars>
          <dgm:chMax val="0"/>
          <dgm:chPref val="0"/>
          <dgm:bulletEnabled val="1"/>
        </dgm:presLayoutVars>
      </dgm:prSet>
      <dgm:spPr/>
    </dgm:pt>
    <dgm:pt modelId="{6BD35EC1-EA91-4704-9B3D-6EC99454C650}" type="pres">
      <dgm:prSet presAssocID="{3DD1C413-9514-417E-A28B-DA3A6839642F}" presName="Parent" presStyleLbl="alignNode1" presStyleIdx="2" presStyleCnt="4" custScaleX="79918">
        <dgm:presLayoutVars>
          <dgm:chMax val="3"/>
          <dgm:chPref val="3"/>
          <dgm:bulletEnabled val="1"/>
        </dgm:presLayoutVars>
      </dgm:prSet>
      <dgm:spPr/>
    </dgm:pt>
    <dgm:pt modelId="{E94E2ACE-F01B-4043-8147-81F81310CB74}" type="pres">
      <dgm:prSet presAssocID="{3DD1C413-9514-417E-A28B-DA3A6839642F}" presName="Accent" presStyleLbl="parChTrans1D1" presStyleIdx="2" presStyleCnt="4"/>
      <dgm:spPr/>
    </dgm:pt>
    <dgm:pt modelId="{E6DF3FF0-237E-49EE-AFD8-A3B610524A77}" type="pres">
      <dgm:prSet presAssocID="{C7400140-3B17-4FF7-8CA0-B59EC1902F94}" presName="sibTrans" presStyleCnt="0"/>
      <dgm:spPr/>
    </dgm:pt>
    <dgm:pt modelId="{6A1ADE9F-A265-4C1A-9EED-6752428CFE39}" type="pres">
      <dgm:prSet presAssocID="{71071BCB-95F1-44B1-9708-70D23788555B}" presName="composite" presStyleCnt="0"/>
      <dgm:spPr/>
    </dgm:pt>
    <dgm:pt modelId="{EBFAF282-3DA7-4139-893C-40A7FBF84056}" type="pres">
      <dgm:prSet presAssocID="{71071BCB-95F1-44B1-9708-70D23788555B}" presName="FirstChild" presStyleLbl="revTx" presStyleIdx="3" presStyleCnt="4" custScaleX="95338">
        <dgm:presLayoutVars>
          <dgm:chMax val="0"/>
          <dgm:chPref val="0"/>
          <dgm:bulletEnabled val="1"/>
        </dgm:presLayoutVars>
      </dgm:prSet>
      <dgm:spPr/>
    </dgm:pt>
    <dgm:pt modelId="{0DE45389-AE39-4516-922A-FAB7D245E0B1}" type="pres">
      <dgm:prSet presAssocID="{71071BCB-95F1-44B1-9708-70D23788555B}" presName="Parent" presStyleLbl="alignNode1" presStyleIdx="3" presStyleCnt="4" custScaleX="80819">
        <dgm:presLayoutVars>
          <dgm:chMax val="3"/>
          <dgm:chPref val="3"/>
          <dgm:bulletEnabled val="1"/>
        </dgm:presLayoutVars>
      </dgm:prSet>
      <dgm:spPr/>
    </dgm:pt>
    <dgm:pt modelId="{53121AF8-E141-4959-8361-CB40975D0A3E}" type="pres">
      <dgm:prSet presAssocID="{71071BCB-95F1-44B1-9708-70D23788555B}" presName="Accent" presStyleLbl="parChTrans1D1" presStyleIdx="3" presStyleCnt="4"/>
      <dgm:spPr/>
    </dgm:pt>
  </dgm:ptLst>
  <dgm:cxnLst>
    <dgm:cxn modelId="{6A3DA12B-9690-4830-A98B-E0EC78649936}" srcId="{549BF4E3-FC56-4FE8-8865-9A4D8BAD12AB}" destId="{189E35D2-8B91-4B85-BE21-63049BAAAE93}" srcOrd="0" destOrd="0" parTransId="{C6AA9712-FBE2-4468-9F56-80AFB81DDF23}" sibTransId="{6C0D2E5A-E3D0-4D63-985A-8022B6ADCCA1}"/>
    <dgm:cxn modelId="{FC96682D-947C-4536-8DBB-0FF88E4957F0}" srcId="{549BF4E3-FC56-4FE8-8865-9A4D8BAD12AB}" destId="{3DD1C413-9514-417E-A28B-DA3A6839642F}" srcOrd="2" destOrd="0" parTransId="{BF1B2478-4297-4C17-8396-61AFD20F8BD8}" sibTransId="{C7400140-3B17-4FF7-8CA0-B59EC1902F94}"/>
    <dgm:cxn modelId="{8B4C5B41-AA3A-4D8D-AF48-70F9C27FE86A}" type="presOf" srcId="{564C16B5-BDEB-49F8-B742-BCCB07AECBF4}" destId="{F01B7AD5-1E11-4B39-A568-6FC45FA59424}" srcOrd="0" destOrd="0" presId="urn:microsoft.com/office/officeart/2011/layout/TabList"/>
    <dgm:cxn modelId="{69AAEE66-12B8-4265-8D82-2EF44B1EFD7F}" type="presOf" srcId="{549BF4E3-FC56-4FE8-8865-9A4D8BAD12AB}" destId="{84BDDABF-92A6-469F-9263-0E72BFFA1C60}" srcOrd="0" destOrd="0" presId="urn:microsoft.com/office/officeart/2011/layout/TabList"/>
    <dgm:cxn modelId="{100B556C-6623-463E-A4D7-4E1A96BF2D82}" srcId="{549BF4E3-FC56-4FE8-8865-9A4D8BAD12AB}" destId="{71071BCB-95F1-44B1-9708-70D23788555B}" srcOrd="3" destOrd="0" parTransId="{FABC4DF2-5889-4915-81B6-C43B02C3DB00}" sibTransId="{349D7B00-5001-4445-8667-95255141F9FE}"/>
    <dgm:cxn modelId="{FDA20B74-DA1F-4486-9118-4B415DCB1952}" type="presOf" srcId="{FE9631AE-C4D8-455A-95B0-98C0B2317588}" destId="{76D81F30-4C81-45BD-B264-2BDB04DAF7DD}" srcOrd="0" destOrd="0" presId="urn:microsoft.com/office/officeart/2011/layout/TabList"/>
    <dgm:cxn modelId="{B2702E7A-65B0-4EFF-A735-5CE899E9ED6C}" type="presOf" srcId="{22AE73F7-FEB5-4770-AD2A-3C93A2A441D1}" destId="{4667D79E-FADC-4E4C-BA32-FD8E46186E83}" srcOrd="0" destOrd="0" presId="urn:microsoft.com/office/officeart/2011/layout/TabList"/>
    <dgm:cxn modelId="{18961B85-7EA7-4EF4-B7B9-EA6370A955B7}" type="presOf" srcId="{189E35D2-8B91-4B85-BE21-63049BAAAE93}" destId="{83B458C2-0495-4F57-8684-D6B4C1A21CCC}" srcOrd="0" destOrd="0" presId="urn:microsoft.com/office/officeart/2011/layout/TabList"/>
    <dgm:cxn modelId="{8ABF489B-92A9-426A-89E4-BF4F17E2219C}" srcId="{3DD1C413-9514-417E-A28B-DA3A6839642F}" destId="{564C16B5-BDEB-49F8-B742-BCCB07AECBF4}" srcOrd="0" destOrd="0" parTransId="{49372C82-03C6-43B0-96B9-765E92FAAF48}" sibTransId="{8B0B1D7E-35E3-4BC4-B7F8-C2F2674E4251}"/>
    <dgm:cxn modelId="{D5C56FA6-8529-46A2-AFD7-742D3CC72CB8}" srcId="{189E35D2-8B91-4B85-BE21-63049BAAAE93}" destId="{6097EBB0-C8FB-48E7-A77E-29EA6686B186}" srcOrd="0" destOrd="0" parTransId="{A47AAC68-527D-483E-A91B-84FF16262933}" sibTransId="{17748A30-D34C-46B0-B23E-EBE571838324}"/>
    <dgm:cxn modelId="{46BB50AE-BE9B-4645-8612-1A60E1068701}" type="presOf" srcId="{189E17EC-7D2D-41CF-B0A5-161138A3A0F8}" destId="{EBFAF282-3DA7-4139-893C-40A7FBF84056}" srcOrd="0" destOrd="0" presId="urn:microsoft.com/office/officeart/2011/layout/TabList"/>
    <dgm:cxn modelId="{D4F790AF-C3EE-498F-8DB7-2BB86404C2C3}" type="presOf" srcId="{3DD1C413-9514-417E-A28B-DA3A6839642F}" destId="{6BD35EC1-EA91-4704-9B3D-6EC99454C650}" srcOrd="0" destOrd="0" presId="urn:microsoft.com/office/officeart/2011/layout/TabList"/>
    <dgm:cxn modelId="{713A6AB1-2179-4BFA-91C2-86FAB0D846EC}" srcId="{22AE73F7-FEB5-4770-AD2A-3C93A2A441D1}" destId="{FE9631AE-C4D8-455A-95B0-98C0B2317588}" srcOrd="0" destOrd="0" parTransId="{A28CA9CF-C29C-4F42-A727-28E7BEB3FC6F}" sibTransId="{6E288D13-6B24-475E-95E7-FB4E40EE3A2B}"/>
    <dgm:cxn modelId="{EA028CC1-BDDB-4E23-BD09-0D0E3F9B92B4}" type="presOf" srcId="{6097EBB0-C8FB-48E7-A77E-29EA6686B186}" destId="{AD3A0CB8-FC0E-4F0E-9CA3-7D3039B40EAF}" srcOrd="0" destOrd="0" presId="urn:microsoft.com/office/officeart/2011/layout/TabList"/>
    <dgm:cxn modelId="{43A49DDD-3CEB-4F5E-A78C-248A85F1B664}" srcId="{549BF4E3-FC56-4FE8-8865-9A4D8BAD12AB}" destId="{22AE73F7-FEB5-4770-AD2A-3C93A2A441D1}" srcOrd="1" destOrd="0" parTransId="{6BE53DB5-9A79-416D-B335-47A882F12352}" sibTransId="{F5EACC7E-0CFF-42B7-A183-4C496A729B4F}"/>
    <dgm:cxn modelId="{052E1AEA-7981-4D85-864A-398C221197E8}" type="presOf" srcId="{71071BCB-95F1-44B1-9708-70D23788555B}" destId="{0DE45389-AE39-4516-922A-FAB7D245E0B1}" srcOrd="0" destOrd="0" presId="urn:microsoft.com/office/officeart/2011/layout/TabList"/>
    <dgm:cxn modelId="{0770E3ED-D3F2-4CC6-B060-E796479B7991}" srcId="{71071BCB-95F1-44B1-9708-70D23788555B}" destId="{189E17EC-7D2D-41CF-B0A5-161138A3A0F8}" srcOrd="0" destOrd="0" parTransId="{8BA795D4-27A9-47CC-A673-49CC6675B068}" sibTransId="{1C5A2902-DE41-4E62-87B8-4A57D27024B0}"/>
    <dgm:cxn modelId="{D5A08FAF-8ACA-491D-851F-D8A84715DDB3}" type="presParOf" srcId="{84BDDABF-92A6-469F-9263-0E72BFFA1C60}" destId="{331320D4-925F-4C1F-AD65-47537204BFB9}" srcOrd="0" destOrd="0" presId="urn:microsoft.com/office/officeart/2011/layout/TabList"/>
    <dgm:cxn modelId="{E36E3779-D5D1-47BB-BAF5-00896A6391B9}" type="presParOf" srcId="{331320D4-925F-4C1F-AD65-47537204BFB9}" destId="{AD3A0CB8-FC0E-4F0E-9CA3-7D3039B40EAF}" srcOrd="0" destOrd="0" presId="urn:microsoft.com/office/officeart/2011/layout/TabList"/>
    <dgm:cxn modelId="{7EFF475C-F59E-494B-86ED-6BDF02624DD4}" type="presParOf" srcId="{331320D4-925F-4C1F-AD65-47537204BFB9}" destId="{83B458C2-0495-4F57-8684-D6B4C1A21CCC}" srcOrd="1" destOrd="0" presId="urn:microsoft.com/office/officeart/2011/layout/TabList"/>
    <dgm:cxn modelId="{752258A4-8A2C-4D67-BDDB-CA4F92406CC9}" type="presParOf" srcId="{331320D4-925F-4C1F-AD65-47537204BFB9}" destId="{F77C1713-6D8B-42CA-83E2-F103A2A6BC54}" srcOrd="2" destOrd="0" presId="urn:microsoft.com/office/officeart/2011/layout/TabList"/>
    <dgm:cxn modelId="{4012E24E-63A0-44C9-971E-9BF4731929D7}" type="presParOf" srcId="{84BDDABF-92A6-469F-9263-0E72BFFA1C60}" destId="{AA4F3E55-49AF-4854-9DAB-6999A2D509E7}" srcOrd="1" destOrd="0" presId="urn:microsoft.com/office/officeart/2011/layout/TabList"/>
    <dgm:cxn modelId="{457FBF30-2E78-4909-8B0C-4C9C16711146}" type="presParOf" srcId="{84BDDABF-92A6-469F-9263-0E72BFFA1C60}" destId="{52D4F46B-E878-4DE1-A618-178B0E62E139}" srcOrd="2" destOrd="0" presId="urn:microsoft.com/office/officeart/2011/layout/TabList"/>
    <dgm:cxn modelId="{BF2362FA-5198-4159-95CF-136A12C56611}" type="presParOf" srcId="{52D4F46B-E878-4DE1-A618-178B0E62E139}" destId="{76D81F30-4C81-45BD-B264-2BDB04DAF7DD}" srcOrd="0" destOrd="0" presId="urn:microsoft.com/office/officeart/2011/layout/TabList"/>
    <dgm:cxn modelId="{D0E0D780-EEF1-4818-A509-1860451F7D34}" type="presParOf" srcId="{52D4F46B-E878-4DE1-A618-178B0E62E139}" destId="{4667D79E-FADC-4E4C-BA32-FD8E46186E83}" srcOrd="1" destOrd="0" presId="urn:microsoft.com/office/officeart/2011/layout/TabList"/>
    <dgm:cxn modelId="{A8A112D5-387C-462F-A967-A12A004BDC99}" type="presParOf" srcId="{52D4F46B-E878-4DE1-A618-178B0E62E139}" destId="{D7D50263-A66C-4255-8E0F-BC3F9F147863}" srcOrd="2" destOrd="0" presId="urn:microsoft.com/office/officeart/2011/layout/TabList"/>
    <dgm:cxn modelId="{0B1E2117-5BEF-4D82-8969-ABCB5644E181}" type="presParOf" srcId="{84BDDABF-92A6-469F-9263-0E72BFFA1C60}" destId="{22422BD4-24F2-4722-AB98-E92E640C668B}" srcOrd="3" destOrd="0" presId="urn:microsoft.com/office/officeart/2011/layout/TabList"/>
    <dgm:cxn modelId="{89F80661-938D-4118-85BC-C62847C8C288}" type="presParOf" srcId="{84BDDABF-92A6-469F-9263-0E72BFFA1C60}" destId="{B36CD214-0BF8-4247-892C-D4B7A896364E}" srcOrd="4" destOrd="0" presId="urn:microsoft.com/office/officeart/2011/layout/TabList"/>
    <dgm:cxn modelId="{3E2C28FE-09C7-4422-BE21-B2BCBC5E5F00}" type="presParOf" srcId="{B36CD214-0BF8-4247-892C-D4B7A896364E}" destId="{F01B7AD5-1E11-4B39-A568-6FC45FA59424}" srcOrd="0" destOrd="0" presId="urn:microsoft.com/office/officeart/2011/layout/TabList"/>
    <dgm:cxn modelId="{EADFE9F4-2D00-400A-AA3B-398F52A14346}" type="presParOf" srcId="{B36CD214-0BF8-4247-892C-D4B7A896364E}" destId="{6BD35EC1-EA91-4704-9B3D-6EC99454C650}" srcOrd="1" destOrd="0" presId="urn:microsoft.com/office/officeart/2011/layout/TabList"/>
    <dgm:cxn modelId="{C6DA4436-57A8-4F10-891E-8EF8EBFA9BC4}" type="presParOf" srcId="{B36CD214-0BF8-4247-892C-D4B7A896364E}" destId="{E94E2ACE-F01B-4043-8147-81F81310CB74}" srcOrd="2" destOrd="0" presId="urn:microsoft.com/office/officeart/2011/layout/TabList"/>
    <dgm:cxn modelId="{DF9DE5A3-BF46-4E45-B97A-D67C19D665C8}" type="presParOf" srcId="{84BDDABF-92A6-469F-9263-0E72BFFA1C60}" destId="{E6DF3FF0-237E-49EE-AFD8-A3B610524A77}" srcOrd="5" destOrd="0" presId="urn:microsoft.com/office/officeart/2011/layout/TabList"/>
    <dgm:cxn modelId="{0EF81318-4211-443A-AE78-D2DFFDB34A9D}" type="presParOf" srcId="{84BDDABF-92A6-469F-9263-0E72BFFA1C60}" destId="{6A1ADE9F-A265-4C1A-9EED-6752428CFE39}" srcOrd="6" destOrd="0" presId="urn:microsoft.com/office/officeart/2011/layout/TabList"/>
    <dgm:cxn modelId="{F6795442-5D15-4AA4-B0F5-CA27E7D1E697}" type="presParOf" srcId="{6A1ADE9F-A265-4C1A-9EED-6752428CFE39}" destId="{EBFAF282-3DA7-4139-893C-40A7FBF84056}" srcOrd="0" destOrd="0" presId="urn:microsoft.com/office/officeart/2011/layout/TabList"/>
    <dgm:cxn modelId="{E3DB3D07-B5CA-4E96-9CE4-96728FFF7677}" type="presParOf" srcId="{6A1ADE9F-A265-4C1A-9EED-6752428CFE39}" destId="{0DE45389-AE39-4516-922A-FAB7D245E0B1}" srcOrd="1" destOrd="0" presId="urn:microsoft.com/office/officeart/2011/layout/TabList"/>
    <dgm:cxn modelId="{A5639DDB-9C64-4DAC-8E64-6EDF5A33550E}" type="presParOf" srcId="{6A1ADE9F-A265-4C1A-9EED-6752428CFE39}" destId="{53121AF8-E141-4959-8361-CB40975D0A3E}"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9ED7FF-6B8B-4AB7-B940-86EE881DEB3C}"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86B2E423-6F80-483B-97E8-DC9F0E49F753}">
      <dgm:prSet phldrT="[Text]" custT="1"/>
      <dgm:spPr/>
      <dgm:t>
        <a:bodyPr/>
        <a:lstStyle/>
        <a:p>
          <a:r>
            <a:rPr lang="en-US" sz="1600" b="1" dirty="0"/>
            <a:t>Competing Grant Applications </a:t>
          </a:r>
          <a:r>
            <a:rPr lang="en-US" sz="1600" dirty="0"/>
            <a:t>submitted </a:t>
          </a:r>
          <a:r>
            <a:rPr lang="en-US" sz="1600" b="0" u="sng" dirty="0"/>
            <a:t>for</a:t>
          </a:r>
          <a:r>
            <a:rPr lang="en-US" sz="1600" dirty="0"/>
            <a:t> </a:t>
          </a:r>
          <a:br>
            <a:rPr lang="en-US" sz="1600" dirty="0"/>
          </a:br>
          <a:r>
            <a:rPr lang="en-US" sz="1600" dirty="0"/>
            <a:t>Jan 25, 2023, receipt dates</a:t>
          </a:r>
        </a:p>
      </dgm:t>
    </dgm:pt>
    <dgm:pt modelId="{83125DB3-78C8-4C7B-B4D6-87B33982181F}" type="parTrans" cxnId="{5E4077A4-FE0E-4DF2-A520-719455469459}">
      <dgm:prSet/>
      <dgm:spPr/>
      <dgm:t>
        <a:bodyPr/>
        <a:lstStyle/>
        <a:p>
          <a:endParaRPr lang="en-US"/>
        </a:p>
      </dgm:t>
    </dgm:pt>
    <dgm:pt modelId="{96E4B128-5072-41F8-8593-50117C765DF5}" type="sibTrans" cxnId="{5E4077A4-FE0E-4DF2-A520-719455469459}">
      <dgm:prSet/>
      <dgm:spPr/>
      <dgm:t>
        <a:bodyPr/>
        <a:lstStyle/>
        <a:p>
          <a:endParaRPr lang="en-US"/>
        </a:p>
      </dgm:t>
    </dgm:pt>
    <dgm:pt modelId="{E2540BFB-8F79-45E8-A9C6-E50F5E4493F3}">
      <dgm:prSet phldrT="[Text]" custT="1"/>
      <dgm:spPr/>
      <dgm:t>
        <a:bodyPr/>
        <a:lstStyle/>
        <a:p>
          <a:r>
            <a:rPr lang="en-US" sz="1600" b="1" dirty="0"/>
            <a:t>Proposals for Contracts </a:t>
          </a:r>
          <a:r>
            <a:rPr lang="en-US" sz="1600" dirty="0"/>
            <a:t>submitted to NIH </a:t>
          </a:r>
          <a:r>
            <a:rPr lang="en-US" sz="1600" u="sng" dirty="0"/>
            <a:t>on or after</a:t>
          </a:r>
          <a:r>
            <a:rPr lang="en-US" sz="1600" dirty="0"/>
            <a:t> Jan 25, 2023</a:t>
          </a:r>
        </a:p>
      </dgm:t>
    </dgm:pt>
    <dgm:pt modelId="{DAE0551A-9FB5-42BC-88E2-C0E659A84BC5}" type="parTrans" cxnId="{100DFD2B-CD99-46A5-96CF-1A5092962962}">
      <dgm:prSet/>
      <dgm:spPr/>
      <dgm:t>
        <a:bodyPr/>
        <a:lstStyle/>
        <a:p>
          <a:endParaRPr lang="en-US"/>
        </a:p>
      </dgm:t>
    </dgm:pt>
    <dgm:pt modelId="{2A2923A5-527B-4346-AD5F-58DD7A419745}" type="sibTrans" cxnId="{100DFD2B-CD99-46A5-96CF-1A5092962962}">
      <dgm:prSet/>
      <dgm:spPr/>
      <dgm:t>
        <a:bodyPr/>
        <a:lstStyle/>
        <a:p>
          <a:endParaRPr lang="en-US"/>
        </a:p>
      </dgm:t>
    </dgm:pt>
    <dgm:pt modelId="{8A5CFBFE-E5EF-4DFB-9277-BDEEF1D86211}">
      <dgm:prSet phldrT="[Text]" custT="1"/>
      <dgm:spPr/>
      <dgm:t>
        <a:bodyPr/>
        <a:lstStyle/>
        <a:p>
          <a:r>
            <a:rPr lang="en-US" sz="1600" b="1" dirty="0"/>
            <a:t>NIH Intramural Research Projects </a:t>
          </a:r>
          <a:r>
            <a:rPr lang="en-US" sz="1600" dirty="0"/>
            <a:t>conducted </a:t>
          </a:r>
          <a:r>
            <a:rPr lang="en-US" sz="1600" u="sng" dirty="0"/>
            <a:t>on or after</a:t>
          </a:r>
          <a:r>
            <a:rPr lang="en-US" sz="1600" dirty="0"/>
            <a:t> Jan 25, 2023</a:t>
          </a:r>
        </a:p>
      </dgm:t>
    </dgm:pt>
    <dgm:pt modelId="{15F60DE5-DDAD-480D-975E-3B577C9A5317}" type="parTrans" cxnId="{A08E1D7D-5F39-403B-AE0A-E73235A34D6F}">
      <dgm:prSet/>
      <dgm:spPr/>
      <dgm:t>
        <a:bodyPr/>
        <a:lstStyle/>
        <a:p>
          <a:endParaRPr lang="en-US"/>
        </a:p>
      </dgm:t>
    </dgm:pt>
    <dgm:pt modelId="{329910C1-A0EB-4644-A60B-DFED3DB3832E}" type="sibTrans" cxnId="{A08E1D7D-5F39-403B-AE0A-E73235A34D6F}">
      <dgm:prSet/>
      <dgm:spPr/>
      <dgm:t>
        <a:bodyPr/>
        <a:lstStyle/>
        <a:p>
          <a:endParaRPr lang="en-US"/>
        </a:p>
      </dgm:t>
    </dgm:pt>
    <dgm:pt modelId="{D1AF3209-DBC2-43B2-AE2B-4F8B719419B8}">
      <dgm:prSet phldrT="[Text]" custT="1"/>
      <dgm:spPr/>
      <dgm:t>
        <a:bodyPr/>
        <a:lstStyle/>
        <a:p>
          <a:r>
            <a:rPr lang="en-US" sz="1600" b="1" dirty="0"/>
            <a:t>Other Funding Agreements </a:t>
          </a:r>
          <a:r>
            <a:rPr lang="en-US" sz="1600" dirty="0"/>
            <a:t>that are </a:t>
          </a:r>
          <a:r>
            <a:rPr lang="en-US" sz="1600" u="sng" dirty="0"/>
            <a:t>executed on or after</a:t>
          </a:r>
          <a:r>
            <a:rPr lang="en-US" sz="1600" dirty="0"/>
            <a:t> Jan 25, 2023</a:t>
          </a:r>
        </a:p>
      </dgm:t>
    </dgm:pt>
    <dgm:pt modelId="{5DD5FEAA-6036-46B4-8A09-83C74AE4CB09}" type="parTrans" cxnId="{67350136-8A52-46CC-A2EB-15E3382A029E}">
      <dgm:prSet/>
      <dgm:spPr/>
      <dgm:t>
        <a:bodyPr/>
        <a:lstStyle/>
        <a:p>
          <a:endParaRPr lang="en-US"/>
        </a:p>
      </dgm:t>
    </dgm:pt>
    <dgm:pt modelId="{54CFBBDA-BB88-431F-B7D9-AD87E91B6D49}" type="sibTrans" cxnId="{67350136-8A52-46CC-A2EB-15E3382A029E}">
      <dgm:prSet/>
      <dgm:spPr/>
      <dgm:t>
        <a:bodyPr/>
        <a:lstStyle/>
        <a:p>
          <a:endParaRPr lang="en-US"/>
        </a:p>
      </dgm:t>
    </dgm:pt>
    <dgm:pt modelId="{A8B31EC2-9FDF-4677-BCBD-85E8E2D8B9EB}" type="pres">
      <dgm:prSet presAssocID="{1C9ED7FF-6B8B-4AB7-B940-86EE881DEB3C}" presName="linear" presStyleCnt="0">
        <dgm:presLayoutVars>
          <dgm:dir/>
          <dgm:animLvl val="lvl"/>
          <dgm:resizeHandles val="exact"/>
        </dgm:presLayoutVars>
      </dgm:prSet>
      <dgm:spPr/>
    </dgm:pt>
    <dgm:pt modelId="{E46CEA54-3FEC-4CE7-B361-3D84BD95763A}" type="pres">
      <dgm:prSet presAssocID="{86B2E423-6F80-483B-97E8-DC9F0E49F753}" presName="parentLin" presStyleCnt="0"/>
      <dgm:spPr/>
    </dgm:pt>
    <dgm:pt modelId="{B6D60EA6-1BD4-4F6B-BF84-AD3E73400F89}" type="pres">
      <dgm:prSet presAssocID="{86B2E423-6F80-483B-97E8-DC9F0E49F753}" presName="parentLeftMargin" presStyleLbl="node1" presStyleIdx="0" presStyleCnt="4"/>
      <dgm:spPr/>
    </dgm:pt>
    <dgm:pt modelId="{78EC5F5A-B054-4C74-BBB2-ECCB0F0627F7}" type="pres">
      <dgm:prSet presAssocID="{86B2E423-6F80-483B-97E8-DC9F0E49F753}" presName="parentText" presStyleLbl="node1" presStyleIdx="0" presStyleCnt="4" custScaleX="135362" custScaleY="264436">
        <dgm:presLayoutVars>
          <dgm:chMax val="0"/>
          <dgm:bulletEnabled val="1"/>
        </dgm:presLayoutVars>
      </dgm:prSet>
      <dgm:spPr/>
    </dgm:pt>
    <dgm:pt modelId="{07D6D37F-ACE7-414E-823E-1B4F307CFE89}" type="pres">
      <dgm:prSet presAssocID="{86B2E423-6F80-483B-97E8-DC9F0E49F753}" presName="negativeSpace" presStyleCnt="0"/>
      <dgm:spPr/>
    </dgm:pt>
    <dgm:pt modelId="{4D569A0B-9A0A-4E81-98BC-E1F86FF405AA}" type="pres">
      <dgm:prSet presAssocID="{86B2E423-6F80-483B-97E8-DC9F0E49F753}" presName="childText" presStyleLbl="conFgAcc1" presStyleIdx="0" presStyleCnt="4">
        <dgm:presLayoutVars>
          <dgm:bulletEnabled val="1"/>
        </dgm:presLayoutVars>
      </dgm:prSet>
      <dgm:spPr/>
    </dgm:pt>
    <dgm:pt modelId="{12E6F799-90DC-4F8A-91A7-030F0D41DCBB}" type="pres">
      <dgm:prSet presAssocID="{96E4B128-5072-41F8-8593-50117C765DF5}" presName="spaceBetweenRectangles" presStyleCnt="0"/>
      <dgm:spPr/>
    </dgm:pt>
    <dgm:pt modelId="{0FB68A14-C93C-46FB-97E0-5044C2112E54}" type="pres">
      <dgm:prSet presAssocID="{E2540BFB-8F79-45E8-A9C6-E50F5E4493F3}" presName="parentLin" presStyleCnt="0"/>
      <dgm:spPr/>
    </dgm:pt>
    <dgm:pt modelId="{9D787780-059C-46E3-9AC6-4D744C27B7EE}" type="pres">
      <dgm:prSet presAssocID="{E2540BFB-8F79-45E8-A9C6-E50F5E4493F3}" presName="parentLeftMargin" presStyleLbl="node1" presStyleIdx="0" presStyleCnt="4"/>
      <dgm:spPr/>
    </dgm:pt>
    <dgm:pt modelId="{6D25AE84-A98D-4E72-BD01-3F7426F269DB}" type="pres">
      <dgm:prSet presAssocID="{E2540BFB-8F79-45E8-A9C6-E50F5E4493F3}" presName="parentText" presStyleLbl="node1" presStyleIdx="1" presStyleCnt="4" custScaleX="142997" custScaleY="199500">
        <dgm:presLayoutVars>
          <dgm:chMax val="0"/>
          <dgm:bulletEnabled val="1"/>
        </dgm:presLayoutVars>
      </dgm:prSet>
      <dgm:spPr/>
    </dgm:pt>
    <dgm:pt modelId="{09CF0B5E-9B33-48B3-9C28-8EEDE75F573F}" type="pres">
      <dgm:prSet presAssocID="{E2540BFB-8F79-45E8-A9C6-E50F5E4493F3}" presName="negativeSpace" presStyleCnt="0"/>
      <dgm:spPr/>
    </dgm:pt>
    <dgm:pt modelId="{023FEAC6-68FE-48AD-880D-7A5FA6540CA4}" type="pres">
      <dgm:prSet presAssocID="{E2540BFB-8F79-45E8-A9C6-E50F5E4493F3}" presName="childText" presStyleLbl="conFgAcc1" presStyleIdx="1" presStyleCnt="4">
        <dgm:presLayoutVars>
          <dgm:bulletEnabled val="1"/>
        </dgm:presLayoutVars>
      </dgm:prSet>
      <dgm:spPr/>
    </dgm:pt>
    <dgm:pt modelId="{53500D37-1B47-40C2-B0C2-2CE4782995F9}" type="pres">
      <dgm:prSet presAssocID="{2A2923A5-527B-4346-AD5F-58DD7A419745}" presName="spaceBetweenRectangles" presStyleCnt="0"/>
      <dgm:spPr/>
    </dgm:pt>
    <dgm:pt modelId="{2C666D14-37A9-4C74-817F-FCE464112D38}" type="pres">
      <dgm:prSet presAssocID="{8A5CFBFE-E5EF-4DFB-9277-BDEEF1D86211}" presName="parentLin" presStyleCnt="0"/>
      <dgm:spPr/>
    </dgm:pt>
    <dgm:pt modelId="{AF43014E-CA7C-407E-8E95-A45709C23B05}" type="pres">
      <dgm:prSet presAssocID="{8A5CFBFE-E5EF-4DFB-9277-BDEEF1D86211}" presName="parentLeftMargin" presStyleLbl="node1" presStyleIdx="1" presStyleCnt="4"/>
      <dgm:spPr/>
    </dgm:pt>
    <dgm:pt modelId="{9C7D12FA-93F0-4C3A-A3EE-3B43D5D920F5}" type="pres">
      <dgm:prSet presAssocID="{8A5CFBFE-E5EF-4DFB-9277-BDEEF1D86211}" presName="parentText" presStyleLbl="node1" presStyleIdx="2" presStyleCnt="4" custScaleX="142997" custScaleY="228646">
        <dgm:presLayoutVars>
          <dgm:chMax val="0"/>
          <dgm:bulletEnabled val="1"/>
        </dgm:presLayoutVars>
      </dgm:prSet>
      <dgm:spPr/>
    </dgm:pt>
    <dgm:pt modelId="{21F53835-F42D-497A-BD6F-515D1DD748FF}" type="pres">
      <dgm:prSet presAssocID="{8A5CFBFE-E5EF-4DFB-9277-BDEEF1D86211}" presName="negativeSpace" presStyleCnt="0"/>
      <dgm:spPr/>
    </dgm:pt>
    <dgm:pt modelId="{2F3FD030-41FF-4234-AA06-C1F108763BFA}" type="pres">
      <dgm:prSet presAssocID="{8A5CFBFE-E5EF-4DFB-9277-BDEEF1D86211}" presName="childText" presStyleLbl="conFgAcc1" presStyleIdx="2" presStyleCnt="4">
        <dgm:presLayoutVars>
          <dgm:bulletEnabled val="1"/>
        </dgm:presLayoutVars>
      </dgm:prSet>
      <dgm:spPr/>
    </dgm:pt>
    <dgm:pt modelId="{3C4103B3-2475-456C-A61D-DBDD9CE5D116}" type="pres">
      <dgm:prSet presAssocID="{329910C1-A0EB-4644-A60B-DFED3DB3832E}" presName="spaceBetweenRectangles" presStyleCnt="0"/>
      <dgm:spPr/>
    </dgm:pt>
    <dgm:pt modelId="{C7EDA494-1350-44C0-99DA-72448F8C864D}" type="pres">
      <dgm:prSet presAssocID="{D1AF3209-DBC2-43B2-AE2B-4F8B719419B8}" presName="parentLin" presStyleCnt="0"/>
      <dgm:spPr/>
    </dgm:pt>
    <dgm:pt modelId="{4CC15EFC-A76F-47D7-9EC3-123FFEDABCE2}" type="pres">
      <dgm:prSet presAssocID="{D1AF3209-DBC2-43B2-AE2B-4F8B719419B8}" presName="parentLeftMargin" presStyleLbl="node1" presStyleIdx="2" presStyleCnt="4"/>
      <dgm:spPr/>
    </dgm:pt>
    <dgm:pt modelId="{AF44E2B1-F696-4A3E-AA1E-D08D9F7C0E40}" type="pres">
      <dgm:prSet presAssocID="{D1AF3209-DBC2-43B2-AE2B-4F8B719419B8}" presName="parentText" presStyleLbl="node1" presStyleIdx="3" presStyleCnt="4" custScaleX="142997" custScaleY="194178">
        <dgm:presLayoutVars>
          <dgm:chMax val="0"/>
          <dgm:bulletEnabled val="1"/>
        </dgm:presLayoutVars>
      </dgm:prSet>
      <dgm:spPr/>
    </dgm:pt>
    <dgm:pt modelId="{5E17DE56-99AA-4AC6-B438-BB447AC51A4F}" type="pres">
      <dgm:prSet presAssocID="{D1AF3209-DBC2-43B2-AE2B-4F8B719419B8}" presName="negativeSpace" presStyleCnt="0"/>
      <dgm:spPr/>
    </dgm:pt>
    <dgm:pt modelId="{277D517E-46BE-4C57-9576-8AD99FE04E27}" type="pres">
      <dgm:prSet presAssocID="{D1AF3209-DBC2-43B2-AE2B-4F8B719419B8}" presName="childText" presStyleLbl="conFgAcc1" presStyleIdx="3" presStyleCnt="4">
        <dgm:presLayoutVars>
          <dgm:bulletEnabled val="1"/>
        </dgm:presLayoutVars>
      </dgm:prSet>
      <dgm:spPr/>
    </dgm:pt>
  </dgm:ptLst>
  <dgm:cxnLst>
    <dgm:cxn modelId="{100DFD2B-CD99-46A5-96CF-1A5092962962}" srcId="{1C9ED7FF-6B8B-4AB7-B940-86EE881DEB3C}" destId="{E2540BFB-8F79-45E8-A9C6-E50F5E4493F3}" srcOrd="1" destOrd="0" parTransId="{DAE0551A-9FB5-42BC-88E2-C0E659A84BC5}" sibTransId="{2A2923A5-527B-4346-AD5F-58DD7A419745}"/>
    <dgm:cxn modelId="{67350136-8A52-46CC-A2EB-15E3382A029E}" srcId="{1C9ED7FF-6B8B-4AB7-B940-86EE881DEB3C}" destId="{D1AF3209-DBC2-43B2-AE2B-4F8B719419B8}" srcOrd="3" destOrd="0" parTransId="{5DD5FEAA-6036-46B4-8A09-83C74AE4CB09}" sibTransId="{54CFBBDA-BB88-431F-B7D9-AD87E91B6D49}"/>
    <dgm:cxn modelId="{26A26B60-3774-4163-813A-56F5CD2209EC}" type="presOf" srcId="{86B2E423-6F80-483B-97E8-DC9F0E49F753}" destId="{78EC5F5A-B054-4C74-BBB2-ECCB0F0627F7}" srcOrd="1" destOrd="0" presId="urn:microsoft.com/office/officeart/2005/8/layout/list1"/>
    <dgm:cxn modelId="{BCEA3343-2B9F-45E7-B38E-729BBE7B3BA7}" type="presOf" srcId="{E2540BFB-8F79-45E8-A9C6-E50F5E4493F3}" destId="{6D25AE84-A98D-4E72-BD01-3F7426F269DB}" srcOrd="1" destOrd="0" presId="urn:microsoft.com/office/officeart/2005/8/layout/list1"/>
    <dgm:cxn modelId="{154EBD47-5451-4A97-BF49-54DAAAB2FA2A}" type="presOf" srcId="{1C9ED7FF-6B8B-4AB7-B940-86EE881DEB3C}" destId="{A8B31EC2-9FDF-4677-BCBD-85E8E2D8B9EB}" srcOrd="0" destOrd="0" presId="urn:microsoft.com/office/officeart/2005/8/layout/list1"/>
    <dgm:cxn modelId="{0919334A-A06A-4941-876A-01591F3B00A0}" type="presOf" srcId="{E2540BFB-8F79-45E8-A9C6-E50F5E4493F3}" destId="{9D787780-059C-46E3-9AC6-4D744C27B7EE}" srcOrd="0" destOrd="0" presId="urn:microsoft.com/office/officeart/2005/8/layout/list1"/>
    <dgm:cxn modelId="{A264534D-AD48-485D-A607-44C6FE1C9EC0}" type="presOf" srcId="{D1AF3209-DBC2-43B2-AE2B-4F8B719419B8}" destId="{4CC15EFC-A76F-47D7-9EC3-123FFEDABCE2}" srcOrd="0" destOrd="0" presId="urn:microsoft.com/office/officeart/2005/8/layout/list1"/>
    <dgm:cxn modelId="{A08E1D7D-5F39-403B-AE0A-E73235A34D6F}" srcId="{1C9ED7FF-6B8B-4AB7-B940-86EE881DEB3C}" destId="{8A5CFBFE-E5EF-4DFB-9277-BDEEF1D86211}" srcOrd="2" destOrd="0" parTransId="{15F60DE5-DDAD-480D-975E-3B577C9A5317}" sibTransId="{329910C1-A0EB-4644-A60B-DFED3DB3832E}"/>
    <dgm:cxn modelId="{AAE6628C-1F21-48AD-968E-7255BCAAB6AE}" type="presOf" srcId="{86B2E423-6F80-483B-97E8-DC9F0E49F753}" destId="{B6D60EA6-1BD4-4F6B-BF84-AD3E73400F89}" srcOrd="0" destOrd="0" presId="urn:microsoft.com/office/officeart/2005/8/layout/list1"/>
    <dgm:cxn modelId="{5E4077A4-FE0E-4DF2-A520-719455469459}" srcId="{1C9ED7FF-6B8B-4AB7-B940-86EE881DEB3C}" destId="{86B2E423-6F80-483B-97E8-DC9F0E49F753}" srcOrd="0" destOrd="0" parTransId="{83125DB3-78C8-4C7B-B4D6-87B33982181F}" sibTransId="{96E4B128-5072-41F8-8593-50117C765DF5}"/>
    <dgm:cxn modelId="{A59646B1-696D-451D-BB64-F2138FA7929F}" type="presOf" srcId="{8A5CFBFE-E5EF-4DFB-9277-BDEEF1D86211}" destId="{AF43014E-CA7C-407E-8E95-A45709C23B05}" srcOrd="0" destOrd="0" presId="urn:microsoft.com/office/officeart/2005/8/layout/list1"/>
    <dgm:cxn modelId="{6423C7E5-97FB-49DB-819F-140C3D6F4B45}" type="presOf" srcId="{D1AF3209-DBC2-43B2-AE2B-4F8B719419B8}" destId="{AF44E2B1-F696-4A3E-AA1E-D08D9F7C0E40}" srcOrd="1" destOrd="0" presId="urn:microsoft.com/office/officeart/2005/8/layout/list1"/>
    <dgm:cxn modelId="{DF2023ED-91F7-4F04-BA81-EAFCDE0F931E}" type="presOf" srcId="{8A5CFBFE-E5EF-4DFB-9277-BDEEF1D86211}" destId="{9C7D12FA-93F0-4C3A-A3EE-3B43D5D920F5}" srcOrd="1" destOrd="0" presId="urn:microsoft.com/office/officeart/2005/8/layout/list1"/>
    <dgm:cxn modelId="{F3AA65C9-4A27-4866-9E96-3DABC6AFEF4A}" type="presParOf" srcId="{A8B31EC2-9FDF-4677-BCBD-85E8E2D8B9EB}" destId="{E46CEA54-3FEC-4CE7-B361-3D84BD95763A}" srcOrd="0" destOrd="0" presId="urn:microsoft.com/office/officeart/2005/8/layout/list1"/>
    <dgm:cxn modelId="{22DCE82D-0B50-4AC0-A409-66F6BFFFB845}" type="presParOf" srcId="{E46CEA54-3FEC-4CE7-B361-3D84BD95763A}" destId="{B6D60EA6-1BD4-4F6B-BF84-AD3E73400F89}" srcOrd="0" destOrd="0" presId="urn:microsoft.com/office/officeart/2005/8/layout/list1"/>
    <dgm:cxn modelId="{2C388E29-7CEB-483C-BE9A-00A4ED905531}" type="presParOf" srcId="{E46CEA54-3FEC-4CE7-B361-3D84BD95763A}" destId="{78EC5F5A-B054-4C74-BBB2-ECCB0F0627F7}" srcOrd="1" destOrd="0" presId="urn:microsoft.com/office/officeart/2005/8/layout/list1"/>
    <dgm:cxn modelId="{56091FA3-3072-4F76-82CA-DBC5B6C6FB77}" type="presParOf" srcId="{A8B31EC2-9FDF-4677-BCBD-85E8E2D8B9EB}" destId="{07D6D37F-ACE7-414E-823E-1B4F307CFE89}" srcOrd="1" destOrd="0" presId="urn:microsoft.com/office/officeart/2005/8/layout/list1"/>
    <dgm:cxn modelId="{3D4CE0E2-3F38-49CC-BB94-BB48A03B51BA}" type="presParOf" srcId="{A8B31EC2-9FDF-4677-BCBD-85E8E2D8B9EB}" destId="{4D569A0B-9A0A-4E81-98BC-E1F86FF405AA}" srcOrd="2" destOrd="0" presId="urn:microsoft.com/office/officeart/2005/8/layout/list1"/>
    <dgm:cxn modelId="{10E455F7-AD3D-40DF-8D86-AD8AE6FD138E}" type="presParOf" srcId="{A8B31EC2-9FDF-4677-BCBD-85E8E2D8B9EB}" destId="{12E6F799-90DC-4F8A-91A7-030F0D41DCBB}" srcOrd="3" destOrd="0" presId="urn:microsoft.com/office/officeart/2005/8/layout/list1"/>
    <dgm:cxn modelId="{161BA0CA-ECB3-4294-B44F-F4879D5F467A}" type="presParOf" srcId="{A8B31EC2-9FDF-4677-BCBD-85E8E2D8B9EB}" destId="{0FB68A14-C93C-46FB-97E0-5044C2112E54}" srcOrd="4" destOrd="0" presId="urn:microsoft.com/office/officeart/2005/8/layout/list1"/>
    <dgm:cxn modelId="{4CBE4AA7-C0D2-4677-8886-6EFD856A5897}" type="presParOf" srcId="{0FB68A14-C93C-46FB-97E0-5044C2112E54}" destId="{9D787780-059C-46E3-9AC6-4D744C27B7EE}" srcOrd="0" destOrd="0" presId="urn:microsoft.com/office/officeart/2005/8/layout/list1"/>
    <dgm:cxn modelId="{CA4823ED-DC85-4A99-AF99-F8AE87976C5D}" type="presParOf" srcId="{0FB68A14-C93C-46FB-97E0-5044C2112E54}" destId="{6D25AE84-A98D-4E72-BD01-3F7426F269DB}" srcOrd="1" destOrd="0" presId="urn:microsoft.com/office/officeart/2005/8/layout/list1"/>
    <dgm:cxn modelId="{57F4E937-0310-43D0-92F0-E8B692A6DE1C}" type="presParOf" srcId="{A8B31EC2-9FDF-4677-BCBD-85E8E2D8B9EB}" destId="{09CF0B5E-9B33-48B3-9C28-8EEDE75F573F}" srcOrd="5" destOrd="0" presId="urn:microsoft.com/office/officeart/2005/8/layout/list1"/>
    <dgm:cxn modelId="{3A68DD81-6548-44A4-B121-C93A52D971A8}" type="presParOf" srcId="{A8B31EC2-9FDF-4677-BCBD-85E8E2D8B9EB}" destId="{023FEAC6-68FE-48AD-880D-7A5FA6540CA4}" srcOrd="6" destOrd="0" presId="urn:microsoft.com/office/officeart/2005/8/layout/list1"/>
    <dgm:cxn modelId="{83B8FB99-0A95-43BC-A09A-B69DAB257289}" type="presParOf" srcId="{A8B31EC2-9FDF-4677-BCBD-85E8E2D8B9EB}" destId="{53500D37-1B47-40C2-B0C2-2CE4782995F9}" srcOrd="7" destOrd="0" presId="urn:microsoft.com/office/officeart/2005/8/layout/list1"/>
    <dgm:cxn modelId="{AA4AE858-EA66-4D46-B6DC-EA578FF42D5A}" type="presParOf" srcId="{A8B31EC2-9FDF-4677-BCBD-85E8E2D8B9EB}" destId="{2C666D14-37A9-4C74-817F-FCE464112D38}" srcOrd="8" destOrd="0" presId="urn:microsoft.com/office/officeart/2005/8/layout/list1"/>
    <dgm:cxn modelId="{6348CEEF-BC12-40B6-9F1B-95918AEA98CD}" type="presParOf" srcId="{2C666D14-37A9-4C74-817F-FCE464112D38}" destId="{AF43014E-CA7C-407E-8E95-A45709C23B05}" srcOrd="0" destOrd="0" presId="urn:microsoft.com/office/officeart/2005/8/layout/list1"/>
    <dgm:cxn modelId="{CBC6711F-43B9-4790-A550-3ABD4EE5F54B}" type="presParOf" srcId="{2C666D14-37A9-4C74-817F-FCE464112D38}" destId="{9C7D12FA-93F0-4C3A-A3EE-3B43D5D920F5}" srcOrd="1" destOrd="0" presId="urn:microsoft.com/office/officeart/2005/8/layout/list1"/>
    <dgm:cxn modelId="{2EB58DB6-D318-4228-B126-0D3D5E5BF21D}" type="presParOf" srcId="{A8B31EC2-9FDF-4677-BCBD-85E8E2D8B9EB}" destId="{21F53835-F42D-497A-BD6F-515D1DD748FF}" srcOrd="9" destOrd="0" presId="urn:microsoft.com/office/officeart/2005/8/layout/list1"/>
    <dgm:cxn modelId="{725896D2-F4B8-48B9-A907-0C821A18923D}" type="presParOf" srcId="{A8B31EC2-9FDF-4677-BCBD-85E8E2D8B9EB}" destId="{2F3FD030-41FF-4234-AA06-C1F108763BFA}" srcOrd="10" destOrd="0" presId="urn:microsoft.com/office/officeart/2005/8/layout/list1"/>
    <dgm:cxn modelId="{E571FC85-0381-432B-8CC1-B5A4C016B6EB}" type="presParOf" srcId="{A8B31EC2-9FDF-4677-BCBD-85E8E2D8B9EB}" destId="{3C4103B3-2475-456C-A61D-DBDD9CE5D116}" srcOrd="11" destOrd="0" presId="urn:microsoft.com/office/officeart/2005/8/layout/list1"/>
    <dgm:cxn modelId="{BEE977B3-8F8A-4960-A516-A4CCCF27DCED}" type="presParOf" srcId="{A8B31EC2-9FDF-4677-BCBD-85E8E2D8B9EB}" destId="{C7EDA494-1350-44C0-99DA-72448F8C864D}" srcOrd="12" destOrd="0" presId="urn:microsoft.com/office/officeart/2005/8/layout/list1"/>
    <dgm:cxn modelId="{C0AFAAB9-485D-41D1-BBD1-A0358FAFDF20}" type="presParOf" srcId="{C7EDA494-1350-44C0-99DA-72448F8C864D}" destId="{4CC15EFC-A76F-47D7-9EC3-123FFEDABCE2}" srcOrd="0" destOrd="0" presId="urn:microsoft.com/office/officeart/2005/8/layout/list1"/>
    <dgm:cxn modelId="{C6E3F69D-76DE-47B6-B248-059B5615E507}" type="presParOf" srcId="{C7EDA494-1350-44C0-99DA-72448F8C864D}" destId="{AF44E2B1-F696-4A3E-AA1E-D08D9F7C0E40}" srcOrd="1" destOrd="0" presId="urn:microsoft.com/office/officeart/2005/8/layout/list1"/>
    <dgm:cxn modelId="{5B23B414-6D9D-484B-B996-806772A37CCB}" type="presParOf" srcId="{A8B31EC2-9FDF-4677-BCBD-85E8E2D8B9EB}" destId="{5E17DE56-99AA-4AC6-B438-BB447AC51A4F}" srcOrd="13" destOrd="0" presId="urn:microsoft.com/office/officeart/2005/8/layout/list1"/>
    <dgm:cxn modelId="{E541AD7A-0937-41D5-80B9-27917690C1B5}" type="presParOf" srcId="{A8B31EC2-9FDF-4677-BCBD-85E8E2D8B9EB}" destId="{277D517E-46BE-4C57-9576-8AD99FE04E27}"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D08A28-CB6C-4FEA-A9E1-BB8E26FFCDD6}" type="doc">
      <dgm:prSet loTypeId="urn:microsoft.com/office/officeart/2005/8/layout/pList2" loCatId="list" qsTypeId="urn:microsoft.com/office/officeart/2005/8/quickstyle/simple1" qsCatId="simple" csTypeId="urn:microsoft.com/office/officeart/2005/8/colors/accent0_3" csCatId="mainScheme" phldr="1"/>
      <dgm:spPr/>
      <dgm:t>
        <a:bodyPr/>
        <a:lstStyle/>
        <a:p>
          <a:endParaRPr lang="en-US"/>
        </a:p>
      </dgm:t>
    </dgm:pt>
    <dgm:pt modelId="{74E59A4F-EB94-4D00-93D1-97BF66448D4F}">
      <dgm:prSet phldrT="[Text]"/>
      <dgm:spPr/>
      <dgm:t>
        <a:bodyPr/>
        <a:lstStyle/>
        <a:p>
          <a:r>
            <a:rPr lang="en-US" dirty="0"/>
            <a:t>Identifying which proposals need a Plan</a:t>
          </a:r>
        </a:p>
      </dgm:t>
    </dgm:pt>
    <dgm:pt modelId="{57339148-F715-4C74-8A9F-8825CC0B0458}" type="parTrans" cxnId="{85FA53DA-8F4A-4FCE-93AB-18FB65C15C83}">
      <dgm:prSet/>
      <dgm:spPr/>
      <dgm:t>
        <a:bodyPr/>
        <a:lstStyle/>
        <a:p>
          <a:endParaRPr lang="en-US"/>
        </a:p>
      </dgm:t>
    </dgm:pt>
    <dgm:pt modelId="{B80C9ED7-F781-43CF-834C-00F8C4C15A0E}" type="sibTrans" cxnId="{85FA53DA-8F4A-4FCE-93AB-18FB65C15C83}">
      <dgm:prSet/>
      <dgm:spPr/>
      <dgm:t>
        <a:bodyPr/>
        <a:lstStyle/>
        <a:p>
          <a:endParaRPr lang="en-US"/>
        </a:p>
      </dgm:t>
    </dgm:pt>
    <dgm:pt modelId="{FE9AC0C0-2F83-442E-B6C2-D72EF14BD77F}">
      <dgm:prSet phldrT="[Text]"/>
      <dgm:spPr/>
      <dgm:t>
        <a:bodyPr/>
        <a:lstStyle/>
        <a:p>
          <a:r>
            <a:rPr lang="en-US" dirty="0"/>
            <a:t>Proprietary Data</a:t>
          </a:r>
        </a:p>
      </dgm:t>
    </dgm:pt>
    <dgm:pt modelId="{31BB5330-CAF4-49E3-855A-516171B48766}" type="parTrans" cxnId="{8627F2BB-5776-463A-8C48-E76F2E95CC8E}">
      <dgm:prSet/>
      <dgm:spPr/>
      <dgm:t>
        <a:bodyPr/>
        <a:lstStyle/>
        <a:p>
          <a:endParaRPr lang="en-US"/>
        </a:p>
      </dgm:t>
    </dgm:pt>
    <dgm:pt modelId="{996A1520-BCAA-4A19-9F3F-FACE2786BA3D}" type="sibTrans" cxnId="{8627F2BB-5776-463A-8C48-E76F2E95CC8E}">
      <dgm:prSet/>
      <dgm:spPr/>
      <dgm:t>
        <a:bodyPr/>
        <a:lstStyle/>
        <a:p>
          <a:endParaRPr lang="en-US"/>
        </a:p>
      </dgm:t>
    </dgm:pt>
    <dgm:pt modelId="{C5485001-9500-44BB-A91E-7E13D76EE8C7}">
      <dgm:prSet phldrT="[Text]"/>
      <dgm:spPr/>
      <dgm:t>
        <a:bodyPr/>
        <a:lstStyle/>
        <a:p>
          <a:r>
            <a:rPr lang="en-US" dirty="0"/>
            <a:t>Submission of Plan</a:t>
          </a:r>
        </a:p>
      </dgm:t>
    </dgm:pt>
    <dgm:pt modelId="{7BD2FB5F-49AC-4F80-AAC4-C3BA2AD51266}" type="parTrans" cxnId="{242C53A3-4991-423E-BE6A-3EB8CD38FA86}">
      <dgm:prSet/>
      <dgm:spPr/>
      <dgm:t>
        <a:bodyPr/>
        <a:lstStyle/>
        <a:p>
          <a:endParaRPr lang="en-US"/>
        </a:p>
      </dgm:t>
    </dgm:pt>
    <dgm:pt modelId="{1C28E82A-5EBA-4473-B467-EA1D289A32B9}" type="sibTrans" cxnId="{242C53A3-4991-423E-BE6A-3EB8CD38FA86}">
      <dgm:prSet/>
      <dgm:spPr/>
      <dgm:t>
        <a:bodyPr/>
        <a:lstStyle/>
        <a:p>
          <a:endParaRPr lang="en-US"/>
        </a:p>
      </dgm:t>
    </dgm:pt>
    <dgm:pt modelId="{367A024B-33AE-4BDE-8AF9-88E9803FB2D1}">
      <dgm:prSet phldrT="[Text]"/>
      <dgm:spPr/>
      <dgm:t>
        <a:bodyPr/>
        <a:lstStyle/>
        <a:p>
          <a:r>
            <a:rPr lang="en-US" dirty="0"/>
            <a:t>Sharing Timeline</a:t>
          </a:r>
        </a:p>
      </dgm:t>
    </dgm:pt>
    <dgm:pt modelId="{F7B7A113-7E4B-4D07-9A7B-379EB7F008DA}" type="parTrans" cxnId="{6EA525C4-792A-4A91-B13E-DDA5D4F8E6AC}">
      <dgm:prSet/>
      <dgm:spPr/>
      <dgm:t>
        <a:bodyPr/>
        <a:lstStyle/>
        <a:p>
          <a:endParaRPr lang="en-US"/>
        </a:p>
      </dgm:t>
    </dgm:pt>
    <dgm:pt modelId="{4AFAFB74-A524-4E89-B75F-23511184F628}" type="sibTrans" cxnId="{6EA525C4-792A-4A91-B13E-DDA5D4F8E6AC}">
      <dgm:prSet/>
      <dgm:spPr/>
      <dgm:t>
        <a:bodyPr/>
        <a:lstStyle/>
        <a:p>
          <a:endParaRPr lang="en-US"/>
        </a:p>
      </dgm:t>
    </dgm:pt>
    <dgm:pt modelId="{217C334F-0922-4DFB-8704-C6E4CCB61732}">
      <dgm:prSet phldrT="[Text]"/>
      <dgm:spPr/>
      <dgm:t>
        <a:bodyPr/>
        <a:lstStyle/>
        <a:p>
          <a:r>
            <a:rPr lang="en-US" dirty="0"/>
            <a:t>Monitoring &amp;</a:t>
          </a:r>
          <a:br>
            <a:rPr lang="en-US" dirty="0"/>
          </a:br>
          <a:r>
            <a:rPr lang="en-US" dirty="0"/>
            <a:t>Enforcement</a:t>
          </a:r>
        </a:p>
      </dgm:t>
    </dgm:pt>
    <dgm:pt modelId="{37B39B08-2976-443F-8751-46AC493D9094}" type="parTrans" cxnId="{A6408716-E241-4487-A470-6F036E398068}">
      <dgm:prSet/>
      <dgm:spPr/>
      <dgm:t>
        <a:bodyPr/>
        <a:lstStyle/>
        <a:p>
          <a:endParaRPr lang="en-US"/>
        </a:p>
      </dgm:t>
    </dgm:pt>
    <dgm:pt modelId="{F70B7AB4-59BA-4F86-B22C-583315C4F25C}" type="sibTrans" cxnId="{A6408716-E241-4487-A470-6F036E398068}">
      <dgm:prSet/>
      <dgm:spPr/>
      <dgm:t>
        <a:bodyPr/>
        <a:lstStyle/>
        <a:p>
          <a:endParaRPr lang="en-US"/>
        </a:p>
      </dgm:t>
    </dgm:pt>
    <dgm:pt modelId="{2EF9C4FE-9B40-4D68-BA89-EDA3CDC35E62}" type="pres">
      <dgm:prSet presAssocID="{90D08A28-CB6C-4FEA-A9E1-BB8E26FFCDD6}" presName="Name0" presStyleCnt="0">
        <dgm:presLayoutVars>
          <dgm:dir/>
          <dgm:resizeHandles val="exact"/>
        </dgm:presLayoutVars>
      </dgm:prSet>
      <dgm:spPr/>
    </dgm:pt>
    <dgm:pt modelId="{F3444514-E584-4FB6-BC9F-EEA03647BD1B}" type="pres">
      <dgm:prSet presAssocID="{90D08A28-CB6C-4FEA-A9E1-BB8E26FFCDD6}" presName="bkgdShp" presStyleLbl="alignAccFollowNode1" presStyleIdx="0" presStyleCnt="1"/>
      <dgm:spPr/>
    </dgm:pt>
    <dgm:pt modelId="{2524811E-F854-4B7A-85EB-9F6417EEDCF7}" type="pres">
      <dgm:prSet presAssocID="{90D08A28-CB6C-4FEA-A9E1-BB8E26FFCDD6}" presName="linComp" presStyleCnt="0"/>
      <dgm:spPr/>
    </dgm:pt>
    <dgm:pt modelId="{823DFB29-7C64-4E49-A2AE-A5EE78F5E35B}" type="pres">
      <dgm:prSet presAssocID="{74E59A4F-EB94-4D00-93D1-97BF66448D4F}" presName="compNode" presStyleCnt="0"/>
      <dgm:spPr/>
    </dgm:pt>
    <dgm:pt modelId="{5AE45D10-4F7F-4FE6-A8B3-5C210E9871C3}" type="pres">
      <dgm:prSet presAssocID="{74E59A4F-EB94-4D00-93D1-97BF66448D4F}" presName="node" presStyleLbl="node1" presStyleIdx="0" presStyleCnt="5">
        <dgm:presLayoutVars>
          <dgm:bulletEnabled val="1"/>
        </dgm:presLayoutVars>
      </dgm:prSet>
      <dgm:spPr/>
    </dgm:pt>
    <dgm:pt modelId="{48B58604-E303-494B-8710-1FEFC4428D3A}" type="pres">
      <dgm:prSet presAssocID="{74E59A4F-EB94-4D00-93D1-97BF66448D4F}" presName="invisiNode" presStyleLbl="node1" presStyleIdx="0" presStyleCnt="5"/>
      <dgm:spPr/>
    </dgm:pt>
    <dgm:pt modelId="{6994CA85-802A-4D84-81DF-FF68075F2BBE}" type="pres">
      <dgm:prSet presAssocID="{74E59A4F-EB94-4D00-93D1-97BF66448D4F}"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4000" b="-34000"/>
          </a:stretch>
        </a:blipFill>
      </dgm:spPr>
      <dgm:extLst>
        <a:ext uri="{E40237B7-FDA0-4F09-8148-C483321AD2D9}">
          <dgm14:cNvPr xmlns:dgm14="http://schemas.microsoft.com/office/drawing/2010/diagram" id="0" name="" descr="Checkmark with solid fill"/>
        </a:ext>
      </dgm:extLst>
    </dgm:pt>
    <dgm:pt modelId="{C78406FB-0259-49CC-A1CE-C188A5A6CA36}" type="pres">
      <dgm:prSet presAssocID="{B80C9ED7-F781-43CF-834C-00F8C4C15A0E}" presName="sibTrans" presStyleLbl="sibTrans2D1" presStyleIdx="0" presStyleCnt="0"/>
      <dgm:spPr/>
    </dgm:pt>
    <dgm:pt modelId="{F06EBB0E-5724-4CD7-95C6-50A1197998A9}" type="pres">
      <dgm:prSet presAssocID="{FE9AC0C0-2F83-442E-B6C2-D72EF14BD77F}" presName="compNode" presStyleCnt="0"/>
      <dgm:spPr/>
    </dgm:pt>
    <dgm:pt modelId="{922F4D4C-FC89-4DB5-8F5C-7D1055CAC6FD}" type="pres">
      <dgm:prSet presAssocID="{FE9AC0C0-2F83-442E-B6C2-D72EF14BD77F}" presName="node" presStyleLbl="node1" presStyleIdx="1" presStyleCnt="5">
        <dgm:presLayoutVars>
          <dgm:bulletEnabled val="1"/>
        </dgm:presLayoutVars>
      </dgm:prSet>
      <dgm:spPr/>
    </dgm:pt>
    <dgm:pt modelId="{8EDC63F6-A685-4048-9D86-9735FE7DB0EF}" type="pres">
      <dgm:prSet presAssocID="{FE9AC0C0-2F83-442E-B6C2-D72EF14BD77F}" presName="invisiNode" presStyleLbl="node1" presStyleIdx="1" presStyleCnt="5"/>
      <dgm:spPr/>
    </dgm:pt>
    <dgm:pt modelId="{D8920E4D-FF1E-47D8-A22F-21945739AC53}" type="pres">
      <dgm:prSet presAssocID="{FE9AC0C0-2F83-442E-B6C2-D72EF14BD77F}"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4000" b="-34000"/>
          </a:stretch>
        </a:blipFill>
      </dgm:spPr>
      <dgm:extLst>
        <a:ext uri="{E40237B7-FDA0-4F09-8148-C483321AD2D9}">
          <dgm14:cNvPr xmlns:dgm14="http://schemas.microsoft.com/office/drawing/2010/diagram" id="0" name="" descr="Lock with solid fill"/>
        </a:ext>
      </dgm:extLst>
    </dgm:pt>
    <dgm:pt modelId="{7DA6D577-F917-4FAF-8D30-7F134A98AAB3}" type="pres">
      <dgm:prSet presAssocID="{996A1520-BCAA-4A19-9F3F-FACE2786BA3D}" presName="sibTrans" presStyleLbl="sibTrans2D1" presStyleIdx="0" presStyleCnt="0"/>
      <dgm:spPr/>
    </dgm:pt>
    <dgm:pt modelId="{9A13834D-8A24-49DA-B949-31D14AB95686}" type="pres">
      <dgm:prSet presAssocID="{C5485001-9500-44BB-A91E-7E13D76EE8C7}" presName="compNode" presStyleCnt="0"/>
      <dgm:spPr/>
    </dgm:pt>
    <dgm:pt modelId="{3FA23F45-16DD-468D-A9A5-A276D7F3944E}" type="pres">
      <dgm:prSet presAssocID="{C5485001-9500-44BB-A91E-7E13D76EE8C7}" presName="node" presStyleLbl="node1" presStyleIdx="2" presStyleCnt="5">
        <dgm:presLayoutVars>
          <dgm:bulletEnabled val="1"/>
        </dgm:presLayoutVars>
      </dgm:prSet>
      <dgm:spPr/>
    </dgm:pt>
    <dgm:pt modelId="{12EF21C1-29EA-4F0E-993D-C1C431441C1E}" type="pres">
      <dgm:prSet presAssocID="{C5485001-9500-44BB-A91E-7E13D76EE8C7}" presName="invisiNode" presStyleLbl="node1" presStyleIdx="2" presStyleCnt="5"/>
      <dgm:spPr/>
    </dgm:pt>
    <dgm:pt modelId="{5125BC96-77D4-4848-8C6E-37EA7317D2C8}" type="pres">
      <dgm:prSet presAssocID="{C5485001-9500-44BB-A91E-7E13D76EE8C7}"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4000" b="-34000"/>
          </a:stretch>
        </a:blipFill>
      </dgm:spPr>
      <dgm:extLst>
        <a:ext uri="{E40237B7-FDA0-4F09-8148-C483321AD2D9}">
          <dgm14:cNvPr xmlns:dgm14="http://schemas.microsoft.com/office/drawing/2010/diagram" id="0" name="" descr="Share with solid fill"/>
        </a:ext>
      </dgm:extLst>
    </dgm:pt>
    <dgm:pt modelId="{CB5F502A-06AD-4004-AB98-2BC851B4EED3}" type="pres">
      <dgm:prSet presAssocID="{1C28E82A-5EBA-4473-B467-EA1D289A32B9}" presName="sibTrans" presStyleLbl="sibTrans2D1" presStyleIdx="0" presStyleCnt="0"/>
      <dgm:spPr/>
    </dgm:pt>
    <dgm:pt modelId="{07E9EE00-CD70-4A89-9D72-A12D8E5F9121}" type="pres">
      <dgm:prSet presAssocID="{367A024B-33AE-4BDE-8AF9-88E9803FB2D1}" presName="compNode" presStyleCnt="0"/>
      <dgm:spPr/>
    </dgm:pt>
    <dgm:pt modelId="{ABBA3636-D65C-4DDD-98FE-05ABC9770C0F}" type="pres">
      <dgm:prSet presAssocID="{367A024B-33AE-4BDE-8AF9-88E9803FB2D1}" presName="node" presStyleLbl="node1" presStyleIdx="3" presStyleCnt="5">
        <dgm:presLayoutVars>
          <dgm:bulletEnabled val="1"/>
        </dgm:presLayoutVars>
      </dgm:prSet>
      <dgm:spPr/>
    </dgm:pt>
    <dgm:pt modelId="{9EE4452C-63C5-49CE-A5D4-0CFE90C72BC2}" type="pres">
      <dgm:prSet presAssocID="{367A024B-33AE-4BDE-8AF9-88E9803FB2D1}" presName="invisiNode" presStyleLbl="node1" presStyleIdx="3" presStyleCnt="5"/>
      <dgm:spPr/>
    </dgm:pt>
    <dgm:pt modelId="{C67FF805-8121-438A-8DC1-06CA9EDA5F0A}" type="pres">
      <dgm:prSet presAssocID="{367A024B-33AE-4BDE-8AF9-88E9803FB2D1}"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4000" b="-34000"/>
          </a:stretch>
        </a:blipFill>
      </dgm:spPr>
      <dgm:extLst>
        <a:ext uri="{E40237B7-FDA0-4F09-8148-C483321AD2D9}">
          <dgm14:cNvPr xmlns:dgm14="http://schemas.microsoft.com/office/drawing/2010/diagram" id="0" name="" descr="Daily calendar with solid fill"/>
        </a:ext>
      </dgm:extLst>
    </dgm:pt>
    <dgm:pt modelId="{5F1BBA87-7A01-41C3-94AC-B56BF932A094}" type="pres">
      <dgm:prSet presAssocID="{4AFAFB74-A524-4E89-B75F-23511184F628}" presName="sibTrans" presStyleLbl="sibTrans2D1" presStyleIdx="0" presStyleCnt="0"/>
      <dgm:spPr/>
    </dgm:pt>
    <dgm:pt modelId="{9E7EA96E-F3E5-489B-B887-E2BAA1B517BF}" type="pres">
      <dgm:prSet presAssocID="{217C334F-0922-4DFB-8704-C6E4CCB61732}" presName="compNode" presStyleCnt="0"/>
      <dgm:spPr/>
    </dgm:pt>
    <dgm:pt modelId="{39063838-15A7-4582-BBA7-77E85D43EF43}" type="pres">
      <dgm:prSet presAssocID="{217C334F-0922-4DFB-8704-C6E4CCB61732}" presName="node" presStyleLbl="node1" presStyleIdx="4" presStyleCnt="5">
        <dgm:presLayoutVars>
          <dgm:bulletEnabled val="1"/>
        </dgm:presLayoutVars>
      </dgm:prSet>
      <dgm:spPr/>
    </dgm:pt>
    <dgm:pt modelId="{A164A963-A029-4F09-A229-BB2386CC6EB1}" type="pres">
      <dgm:prSet presAssocID="{217C334F-0922-4DFB-8704-C6E4CCB61732}" presName="invisiNode" presStyleLbl="node1" presStyleIdx="4" presStyleCnt="5"/>
      <dgm:spPr/>
    </dgm:pt>
    <dgm:pt modelId="{D6A1B40F-C685-4A92-B87C-0EA3EC06F52B}" type="pres">
      <dgm:prSet presAssocID="{217C334F-0922-4DFB-8704-C6E4CCB61732}"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4000" b="-34000"/>
          </a:stretch>
        </a:blipFill>
      </dgm:spPr>
      <dgm:extLst>
        <a:ext uri="{E40237B7-FDA0-4F09-8148-C483321AD2D9}">
          <dgm14:cNvPr xmlns:dgm14="http://schemas.microsoft.com/office/drawing/2010/diagram" id="0" name="" descr="Bank with solid fill"/>
        </a:ext>
      </dgm:extLst>
    </dgm:pt>
  </dgm:ptLst>
  <dgm:cxnLst>
    <dgm:cxn modelId="{E150370B-4F6F-4204-B374-A131EEBDB7AE}" type="presOf" srcId="{996A1520-BCAA-4A19-9F3F-FACE2786BA3D}" destId="{7DA6D577-F917-4FAF-8D30-7F134A98AAB3}" srcOrd="0" destOrd="0" presId="urn:microsoft.com/office/officeart/2005/8/layout/pList2"/>
    <dgm:cxn modelId="{A6408716-E241-4487-A470-6F036E398068}" srcId="{90D08A28-CB6C-4FEA-A9E1-BB8E26FFCDD6}" destId="{217C334F-0922-4DFB-8704-C6E4CCB61732}" srcOrd="4" destOrd="0" parTransId="{37B39B08-2976-443F-8751-46AC493D9094}" sibTransId="{F70B7AB4-59BA-4F86-B22C-583315C4F25C}"/>
    <dgm:cxn modelId="{2AE42328-E174-4612-8CEE-3A830647EB1C}" type="presOf" srcId="{C5485001-9500-44BB-A91E-7E13D76EE8C7}" destId="{3FA23F45-16DD-468D-A9A5-A276D7F3944E}" srcOrd="0" destOrd="0" presId="urn:microsoft.com/office/officeart/2005/8/layout/pList2"/>
    <dgm:cxn modelId="{FC5A8439-7F8E-42A2-8D3D-31BD17CC292C}" type="presOf" srcId="{FE9AC0C0-2F83-442E-B6C2-D72EF14BD77F}" destId="{922F4D4C-FC89-4DB5-8F5C-7D1055CAC6FD}" srcOrd="0" destOrd="0" presId="urn:microsoft.com/office/officeart/2005/8/layout/pList2"/>
    <dgm:cxn modelId="{43041141-E1D1-42AF-8D18-50AFCDDF279B}" type="presOf" srcId="{74E59A4F-EB94-4D00-93D1-97BF66448D4F}" destId="{5AE45D10-4F7F-4FE6-A8B3-5C210E9871C3}" srcOrd="0" destOrd="0" presId="urn:microsoft.com/office/officeart/2005/8/layout/pList2"/>
    <dgm:cxn modelId="{4B9CB94F-C680-427E-B4E1-3ED41FFF15C9}" type="presOf" srcId="{4AFAFB74-A524-4E89-B75F-23511184F628}" destId="{5F1BBA87-7A01-41C3-94AC-B56BF932A094}" srcOrd="0" destOrd="0" presId="urn:microsoft.com/office/officeart/2005/8/layout/pList2"/>
    <dgm:cxn modelId="{510C528D-A98C-488E-9DDD-E20555E654EC}" type="presOf" srcId="{B80C9ED7-F781-43CF-834C-00F8C4C15A0E}" destId="{C78406FB-0259-49CC-A1CE-C188A5A6CA36}" srcOrd="0" destOrd="0" presId="urn:microsoft.com/office/officeart/2005/8/layout/pList2"/>
    <dgm:cxn modelId="{242C53A3-4991-423E-BE6A-3EB8CD38FA86}" srcId="{90D08A28-CB6C-4FEA-A9E1-BB8E26FFCDD6}" destId="{C5485001-9500-44BB-A91E-7E13D76EE8C7}" srcOrd="2" destOrd="0" parTransId="{7BD2FB5F-49AC-4F80-AAC4-C3BA2AD51266}" sibTransId="{1C28E82A-5EBA-4473-B467-EA1D289A32B9}"/>
    <dgm:cxn modelId="{800F97A3-5029-4AA2-B2EA-3FC6AD343B95}" type="presOf" srcId="{1C28E82A-5EBA-4473-B467-EA1D289A32B9}" destId="{CB5F502A-06AD-4004-AB98-2BC851B4EED3}" srcOrd="0" destOrd="0" presId="urn:microsoft.com/office/officeart/2005/8/layout/pList2"/>
    <dgm:cxn modelId="{8627F2BB-5776-463A-8C48-E76F2E95CC8E}" srcId="{90D08A28-CB6C-4FEA-A9E1-BB8E26FFCDD6}" destId="{FE9AC0C0-2F83-442E-B6C2-D72EF14BD77F}" srcOrd="1" destOrd="0" parTransId="{31BB5330-CAF4-49E3-855A-516171B48766}" sibTransId="{996A1520-BCAA-4A19-9F3F-FACE2786BA3D}"/>
    <dgm:cxn modelId="{6EA525C4-792A-4A91-B13E-DDA5D4F8E6AC}" srcId="{90D08A28-CB6C-4FEA-A9E1-BB8E26FFCDD6}" destId="{367A024B-33AE-4BDE-8AF9-88E9803FB2D1}" srcOrd="3" destOrd="0" parTransId="{F7B7A113-7E4B-4D07-9A7B-379EB7F008DA}" sibTransId="{4AFAFB74-A524-4E89-B75F-23511184F628}"/>
    <dgm:cxn modelId="{38E993D2-89A2-4263-AA0B-14D3805E15B5}" type="presOf" srcId="{367A024B-33AE-4BDE-8AF9-88E9803FB2D1}" destId="{ABBA3636-D65C-4DDD-98FE-05ABC9770C0F}" srcOrd="0" destOrd="0" presId="urn:microsoft.com/office/officeart/2005/8/layout/pList2"/>
    <dgm:cxn modelId="{A8E702D9-C9D2-441A-ACB6-69D527E6AAAE}" type="presOf" srcId="{217C334F-0922-4DFB-8704-C6E4CCB61732}" destId="{39063838-15A7-4582-BBA7-77E85D43EF43}" srcOrd="0" destOrd="0" presId="urn:microsoft.com/office/officeart/2005/8/layout/pList2"/>
    <dgm:cxn modelId="{85FA53DA-8F4A-4FCE-93AB-18FB65C15C83}" srcId="{90D08A28-CB6C-4FEA-A9E1-BB8E26FFCDD6}" destId="{74E59A4F-EB94-4D00-93D1-97BF66448D4F}" srcOrd="0" destOrd="0" parTransId="{57339148-F715-4C74-8A9F-8825CC0B0458}" sibTransId="{B80C9ED7-F781-43CF-834C-00F8C4C15A0E}"/>
    <dgm:cxn modelId="{1E25BFE9-0D56-487F-BC52-5AF62D2446BF}" type="presOf" srcId="{90D08A28-CB6C-4FEA-A9E1-BB8E26FFCDD6}" destId="{2EF9C4FE-9B40-4D68-BA89-EDA3CDC35E62}" srcOrd="0" destOrd="0" presId="urn:microsoft.com/office/officeart/2005/8/layout/pList2"/>
    <dgm:cxn modelId="{FB6ACA50-6DC8-4D85-B27A-94741697F9E8}" type="presParOf" srcId="{2EF9C4FE-9B40-4D68-BA89-EDA3CDC35E62}" destId="{F3444514-E584-4FB6-BC9F-EEA03647BD1B}" srcOrd="0" destOrd="0" presId="urn:microsoft.com/office/officeart/2005/8/layout/pList2"/>
    <dgm:cxn modelId="{6FAF5CDD-4E93-4013-8EB8-BC752BD47E8D}" type="presParOf" srcId="{2EF9C4FE-9B40-4D68-BA89-EDA3CDC35E62}" destId="{2524811E-F854-4B7A-85EB-9F6417EEDCF7}" srcOrd="1" destOrd="0" presId="urn:microsoft.com/office/officeart/2005/8/layout/pList2"/>
    <dgm:cxn modelId="{19BDB699-6C88-44D1-9BB3-806ECDE48423}" type="presParOf" srcId="{2524811E-F854-4B7A-85EB-9F6417EEDCF7}" destId="{823DFB29-7C64-4E49-A2AE-A5EE78F5E35B}" srcOrd="0" destOrd="0" presId="urn:microsoft.com/office/officeart/2005/8/layout/pList2"/>
    <dgm:cxn modelId="{5D5451D0-2A2D-4B2E-8D20-29B46ABEC593}" type="presParOf" srcId="{823DFB29-7C64-4E49-A2AE-A5EE78F5E35B}" destId="{5AE45D10-4F7F-4FE6-A8B3-5C210E9871C3}" srcOrd="0" destOrd="0" presId="urn:microsoft.com/office/officeart/2005/8/layout/pList2"/>
    <dgm:cxn modelId="{9538F783-2FF4-4DE7-BA8A-007F4EA2E864}" type="presParOf" srcId="{823DFB29-7C64-4E49-A2AE-A5EE78F5E35B}" destId="{48B58604-E303-494B-8710-1FEFC4428D3A}" srcOrd="1" destOrd="0" presId="urn:microsoft.com/office/officeart/2005/8/layout/pList2"/>
    <dgm:cxn modelId="{971BAE49-FBE6-436E-A0FC-751C9809A1FC}" type="presParOf" srcId="{823DFB29-7C64-4E49-A2AE-A5EE78F5E35B}" destId="{6994CA85-802A-4D84-81DF-FF68075F2BBE}" srcOrd="2" destOrd="0" presId="urn:microsoft.com/office/officeart/2005/8/layout/pList2"/>
    <dgm:cxn modelId="{486FFEC5-65B4-42C4-81F2-248E6D415C4B}" type="presParOf" srcId="{2524811E-F854-4B7A-85EB-9F6417EEDCF7}" destId="{C78406FB-0259-49CC-A1CE-C188A5A6CA36}" srcOrd="1" destOrd="0" presId="urn:microsoft.com/office/officeart/2005/8/layout/pList2"/>
    <dgm:cxn modelId="{55C4ABD4-81E3-4A1A-BB04-3187B79DE677}" type="presParOf" srcId="{2524811E-F854-4B7A-85EB-9F6417EEDCF7}" destId="{F06EBB0E-5724-4CD7-95C6-50A1197998A9}" srcOrd="2" destOrd="0" presId="urn:microsoft.com/office/officeart/2005/8/layout/pList2"/>
    <dgm:cxn modelId="{1ED1383A-981F-4878-A657-B0396F4861C9}" type="presParOf" srcId="{F06EBB0E-5724-4CD7-95C6-50A1197998A9}" destId="{922F4D4C-FC89-4DB5-8F5C-7D1055CAC6FD}" srcOrd="0" destOrd="0" presId="urn:microsoft.com/office/officeart/2005/8/layout/pList2"/>
    <dgm:cxn modelId="{14EAEE23-C04F-4D63-BABF-849ECE6C5260}" type="presParOf" srcId="{F06EBB0E-5724-4CD7-95C6-50A1197998A9}" destId="{8EDC63F6-A685-4048-9D86-9735FE7DB0EF}" srcOrd="1" destOrd="0" presId="urn:microsoft.com/office/officeart/2005/8/layout/pList2"/>
    <dgm:cxn modelId="{F7422FA6-FA10-4CBC-B1C0-6BDAEDF78FCB}" type="presParOf" srcId="{F06EBB0E-5724-4CD7-95C6-50A1197998A9}" destId="{D8920E4D-FF1E-47D8-A22F-21945739AC53}" srcOrd="2" destOrd="0" presId="urn:microsoft.com/office/officeart/2005/8/layout/pList2"/>
    <dgm:cxn modelId="{C7C21A9C-7227-4BB9-9191-073B8B1827BE}" type="presParOf" srcId="{2524811E-F854-4B7A-85EB-9F6417EEDCF7}" destId="{7DA6D577-F917-4FAF-8D30-7F134A98AAB3}" srcOrd="3" destOrd="0" presId="urn:microsoft.com/office/officeart/2005/8/layout/pList2"/>
    <dgm:cxn modelId="{3FBF0312-FEDD-43FD-8542-07ADA6F59325}" type="presParOf" srcId="{2524811E-F854-4B7A-85EB-9F6417EEDCF7}" destId="{9A13834D-8A24-49DA-B949-31D14AB95686}" srcOrd="4" destOrd="0" presId="urn:microsoft.com/office/officeart/2005/8/layout/pList2"/>
    <dgm:cxn modelId="{12720623-E762-4418-9683-E1F0F3FFAD05}" type="presParOf" srcId="{9A13834D-8A24-49DA-B949-31D14AB95686}" destId="{3FA23F45-16DD-468D-A9A5-A276D7F3944E}" srcOrd="0" destOrd="0" presId="urn:microsoft.com/office/officeart/2005/8/layout/pList2"/>
    <dgm:cxn modelId="{89E1D1AA-B6A7-41FE-ACE0-EA9BE0AE65C3}" type="presParOf" srcId="{9A13834D-8A24-49DA-B949-31D14AB95686}" destId="{12EF21C1-29EA-4F0E-993D-C1C431441C1E}" srcOrd="1" destOrd="0" presId="urn:microsoft.com/office/officeart/2005/8/layout/pList2"/>
    <dgm:cxn modelId="{849730ED-B35A-4208-B7CA-05A8532B43CC}" type="presParOf" srcId="{9A13834D-8A24-49DA-B949-31D14AB95686}" destId="{5125BC96-77D4-4848-8C6E-37EA7317D2C8}" srcOrd="2" destOrd="0" presId="urn:microsoft.com/office/officeart/2005/8/layout/pList2"/>
    <dgm:cxn modelId="{1CA46AE6-1632-4937-9CD5-07697C5E7162}" type="presParOf" srcId="{2524811E-F854-4B7A-85EB-9F6417EEDCF7}" destId="{CB5F502A-06AD-4004-AB98-2BC851B4EED3}" srcOrd="5" destOrd="0" presId="urn:microsoft.com/office/officeart/2005/8/layout/pList2"/>
    <dgm:cxn modelId="{69D48972-0F67-4F84-BE3A-0A5D363CA00D}" type="presParOf" srcId="{2524811E-F854-4B7A-85EB-9F6417EEDCF7}" destId="{07E9EE00-CD70-4A89-9D72-A12D8E5F9121}" srcOrd="6" destOrd="0" presId="urn:microsoft.com/office/officeart/2005/8/layout/pList2"/>
    <dgm:cxn modelId="{AEC59016-2170-4A64-9933-A4293F9E3731}" type="presParOf" srcId="{07E9EE00-CD70-4A89-9D72-A12D8E5F9121}" destId="{ABBA3636-D65C-4DDD-98FE-05ABC9770C0F}" srcOrd="0" destOrd="0" presId="urn:microsoft.com/office/officeart/2005/8/layout/pList2"/>
    <dgm:cxn modelId="{6CE87C12-A4A2-422A-95DD-D69066A209DC}" type="presParOf" srcId="{07E9EE00-CD70-4A89-9D72-A12D8E5F9121}" destId="{9EE4452C-63C5-49CE-A5D4-0CFE90C72BC2}" srcOrd="1" destOrd="0" presId="urn:microsoft.com/office/officeart/2005/8/layout/pList2"/>
    <dgm:cxn modelId="{69FEA866-37E0-4F50-AC05-7CB44BB639D3}" type="presParOf" srcId="{07E9EE00-CD70-4A89-9D72-A12D8E5F9121}" destId="{C67FF805-8121-438A-8DC1-06CA9EDA5F0A}" srcOrd="2" destOrd="0" presId="urn:microsoft.com/office/officeart/2005/8/layout/pList2"/>
    <dgm:cxn modelId="{D162422F-B763-4DC6-8288-2E4289D39316}" type="presParOf" srcId="{2524811E-F854-4B7A-85EB-9F6417EEDCF7}" destId="{5F1BBA87-7A01-41C3-94AC-B56BF932A094}" srcOrd="7" destOrd="0" presId="urn:microsoft.com/office/officeart/2005/8/layout/pList2"/>
    <dgm:cxn modelId="{85899C81-CA74-4B6B-808D-953AEA145D5C}" type="presParOf" srcId="{2524811E-F854-4B7A-85EB-9F6417EEDCF7}" destId="{9E7EA96E-F3E5-489B-B887-E2BAA1B517BF}" srcOrd="8" destOrd="0" presId="urn:microsoft.com/office/officeart/2005/8/layout/pList2"/>
    <dgm:cxn modelId="{32A8D620-5D4F-429E-BFB8-1FBBF7C1A872}" type="presParOf" srcId="{9E7EA96E-F3E5-489B-B887-E2BAA1B517BF}" destId="{39063838-15A7-4582-BBA7-77E85D43EF43}" srcOrd="0" destOrd="0" presId="urn:microsoft.com/office/officeart/2005/8/layout/pList2"/>
    <dgm:cxn modelId="{EBBB6F67-DEC5-4A7F-BA7B-116284C3EA44}" type="presParOf" srcId="{9E7EA96E-F3E5-489B-B887-E2BAA1B517BF}" destId="{A164A963-A029-4F09-A229-BB2386CC6EB1}" srcOrd="1" destOrd="0" presId="urn:microsoft.com/office/officeart/2005/8/layout/pList2"/>
    <dgm:cxn modelId="{9D409FBC-5B84-442C-A65F-DFA6D725EDCF}" type="presParOf" srcId="{9E7EA96E-F3E5-489B-B887-E2BAA1B517BF}" destId="{D6A1B40F-C685-4A92-B87C-0EA3EC06F52B}"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8EB98D-92C0-44FE-BB8B-7C32C4B6983D}" type="doc">
      <dgm:prSet loTypeId="urn:microsoft.com/office/officeart/2008/layout/PictureAccentList" loCatId="picture" qsTypeId="urn:microsoft.com/office/officeart/2005/8/quickstyle/simple1" qsCatId="simple" csTypeId="urn:microsoft.com/office/officeart/2005/8/colors/accent3_2" csCatId="accent3" phldr="1"/>
      <dgm:spPr/>
      <dgm:t>
        <a:bodyPr/>
        <a:lstStyle/>
        <a:p>
          <a:endParaRPr lang="en-US"/>
        </a:p>
      </dgm:t>
    </dgm:pt>
    <dgm:pt modelId="{9FD89453-4A15-4D68-9E75-8BAF6AF57535}">
      <dgm:prSet phldrT="[Text]"/>
      <dgm:spPr/>
      <dgm:t>
        <a:bodyPr/>
        <a:lstStyle/>
        <a:p>
          <a:r>
            <a:rPr lang="en-US" dirty="0"/>
            <a:t>Categories of Reasonable, Allowable Costs</a:t>
          </a:r>
        </a:p>
      </dgm:t>
    </dgm:pt>
    <dgm:pt modelId="{6D447863-DF58-4F19-8301-B23F33E33DF3}" type="parTrans" cxnId="{86B68674-0D27-4128-B7B5-B97AA0944234}">
      <dgm:prSet/>
      <dgm:spPr/>
      <dgm:t>
        <a:bodyPr/>
        <a:lstStyle/>
        <a:p>
          <a:endParaRPr lang="en-US"/>
        </a:p>
      </dgm:t>
    </dgm:pt>
    <dgm:pt modelId="{4522CAB4-46BD-4091-AE8D-CFCBEB552ED2}" type="sibTrans" cxnId="{86B68674-0D27-4128-B7B5-B97AA0944234}">
      <dgm:prSet/>
      <dgm:spPr/>
      <dgm:t>
        <a:bodyPr/>
        <a:lstStyle/>
        <a:p>
          <a:endParaRPr lang="en-US"/>
        </a:p>
      </dgm:t>
    </dgm:pt>
    <dgm:pt modelId="{81E0A1A6-E9F6-4AFC-97A6-0FB06F788436}">
      <dgm:prSet phldrT="[Text]"/>
      <dgm:spPr/>
      <dgm:t>
        <a:bodyPr/>
        <a:lstStyle/>
        <a:p>
          <a:r>
            <a:rPr lang="en-US" dirty="0"/>
            <a:t>Curating data and developing supporting documentation</a:t>
          </a:r>
        </a:p>
      </dgm:t>
    </dgm:pt>
    <dgm:pt modelId="{A1F3ABA6-3DDE-4EB0-B706-B48CE5F6758B}" type="parTrans" cxnId="{A2DDD730-9D20-4787-A5E4-953C551D58A6}">
      <dgm:prSet/>
      <dgm:spPr/>
      <dgm:t>
        <a:bodyPr/>
        <a:lstStyle/>
        <a:p>
          <a:endParaRPr lang="en-US"/>
        </a:p>
      </dgm:t>
    </dgm:pt>
    <dgm:pt modelId="{0A8533F1-6B4A-4C81-A1F1-46D44420F914}" type="sibTrans" cxnId="{A2DDD730-9D20-4787-A5E4-953C551D58A6}">
      <dgm:prSet/>
      <dgm:spPr/>
      <dgm:t>
        <a:bodyPr/>
        <a:lstStyle/>
        <a:p>
          <a:endParaRPr lang="en-US"/>
        </a:p>
      </dgm:t>
    </dgm:pt>
    <dgm:pt modelId="{DC8B1E54-E531-4C42-B679-84E7FD6C18E5}">
      <dgm:prSet phldrT="[Text]"/>
      <dgm:spPr/>
      <dgm:t>
        <a:bodyPr/>
        <a:lstStyle/>
        <a:p>
          <a:r>
            <a:rPr lang="en-US" dirty="0"/>
            <a:t>Local data management considerations</a:t>
          </a:r>
        </a:p>
      </dgm:t>
    </dgm:pt>
    <dgm:pt modelId="{273EEB49-B5C5-4AC0-BB22-8DD5D735FFFE}" type="parTrans" cxnId="{A348B1D5-1198-4125-B47B-E884FC5F5A8A}">
      <dgm:prSet/>
      <dgm:spPr/>
      <dgm:t>
        <a:bodyPr/>
        <a:lstStyle/>
        <a:p>
          <a:endParaRPr lang="en-US"/>
        </a:p>
      </dgm:t>
    </dgm:pt>
    <dgm:pt modelId="{57075351-689B-4583-AE58-EDBCBB5584D0}" type="sibTrans" cxnId="{A348B1D5-1198-4125-B47B-E884FC5F5A8A}">
      <dgm:prSet/>
      <dgm:spPr/>
      <dgm:t>
        <a:bodyPr/>
        <a:lstStyle/>
        <a:p>
          <a:endParaRPr lang="en-US"/>
        </a:p>
      </dgm:t>
    </dgm:pt>
    <dgm:pt modelId="{5EF8FCB0-BECB-4DC0-8CBE-402C1A376BCD}">
      <dgm:prSet phldrT="[Text]"/>
      <dgm:spPr/>
      <dgm:t>
        <a:bodyPr/>
        <a:lstStyle/>
        <a:p>
          <a:r>
            <a:rPr lang="en-US" dirty="0"/>
            <a:t>Preserving and sharing data through established repositories</a:t>
          </a:r>
        </a:p>
      </dgm:t>
    </dgm:pt>
    <dgm:pt modelId="{6FED6332-8E46-411B-9641-E7262A79298E}" type="parTrans" cxnId="{DEE79215-9344-4E50-BE4B-D1B4DAAFEA5F}">
      <dgm:prSet/>
      <dgm:spPr/>
      <dgm:t>
        <a:bodyPr/>
        <a:lstStyle/>
        <a:p>
          <a:endParaRPr lang="en-US"/>
        </a:p>
      </dgm:t>
    </dgm:pt>
    <dgm:pt modelId="{A07499EE-9455-4D3C-BF7B-1C09A9D6BFC6}" type="sibTrans" cxnId="{DEE79215-9344-4E50-BE4B-D1B4DAAFEA5F}">
      <dgm:prSet/>
      <dgm:spPr/>
      <dgm:t>
        <a:bodyPr/>
        <a:lstStyle/>
        <a:p>
          <a:endParaRPr lang="en-US"/>
        </a:p>
      </dgm:t>
    </dgm:pt>
    <dgm:pt modelId="{480E522F-EB77-4CF4-8921-7302ADA33585}" type="pres">
      <dgm:prSet presAssocID="{388EB98D-92C0-44FE-BB8B-7C32C4B6983D}" presName="layout" presStyleCnt="0">
        <dgm:presLayoutVars>
          <dgm:chMax/>
          <dgm:chPref/>
          <dgm:dir/>
          <dgm:animOne val="branch"/>
          <dgm:animLvl val="lvl"/>
          <dgm:resizeHandles/>
        </dgm:presLayoutVars>
      </dgm:prSet>
      <dgm:spPr/>
    </dgm:pt>
    <dgm:pt modelId="{1ED69471-D909-4973-9094-D4BD18C64D8A}" type="pres">
      <dgm:prSet presAssocID="{9FD89453-4A15-4D68-9E75-8BAF6AF57535}" presName="root" presStyleCnt="0">
        <dgm:presLayoutVars>
          <dgm:chMax/>
          <dgm:chPref val="4"/>
        </dgm:presLayoutVars>
      </dgm:prSet>
      <dgm:spPr/>
    </dgm:pt>
    <dgm:pt modelId="{DA4B6CE8-4140-4ABE-8434-876606EF804C}" type="pres">
      <dgm:prSet presAssocID="{9FD89453-4A15-4D68-9E75-8BAF6AF57535}" presName="rootComposite" presStyleCnt="0">
        <dgm:presLayoutVars/>
      </dgm:prSet>
      <dgm:spPr/>
    </dgm:pt>
    <dgm:pt modelId="{A0438792-A14F-4734-92B6-FF692B4A60B9}" type="pres">
      <dgm:prSet presAssocID="{9FD89453-4A15-4D68-9E75-8BAF6AF57535}" presName="rootText" presStyleLbl="node0" presStyleIdx="0" presStyleCnt="1" custLinFactNeighborX="836" custLinFactNeighborY="-166">
        <dgm:presLayoutVars>
          <dgm:chMax/>
          <dgm:chPref val="4"/>
        </dgm:presLayoutVars>
      </dgm:prSet>
      <dgm:spPr/>
    </dgm:pt>
    <dgm:pt modelId="{C551C4FE-F77E-4658-A1F3-92A46151418C}" type="pres">
      <dgm:prSet presAssocID="{9FD89453-4A15-4D68-9E75-8BAF6AF57535}" presName="childShape" presStyleCnt="0">
        <dgm:presLayoutVars>
          <dgm:chMax val="0"/>
          <dgm:chPref val="0"/>
        </dgm:presLayoutVars>
      </dgm:prSet>
      <dgm:spPr/>
    </dgm:pt>
    <dgm:pt modelId="{52716AC7-7199-44FB-B03C-F6991F8EC2C0}" type="pres">
      <dgm:prSet presAssocID="{81E0A1A6-E9F6-4AFC-97A6-0FB06F788436}" presName="childComposite" presStyleCnt="0">
        <dgm:presLayoutVars>
          <dgm:chMax val="0"/>
          <dgm:chPref val="0"/>
        </dgm:presLayoutVars>
      </dgm:prSet>
      <dgm:spPr/>
    </dgm:pt>
    <dgm:pt modelId="{21A602AA-0C49-48BA-9635-329F339F3E3D}" type="pres">
      <dgm:prSet presAssocID="{81E0A1A6-E9F6-4AFC-97A6-0FB06F788436}" presName="Image" presStyleLbl="node1" presStyleIdx="0" presStyleCnt="3" custLinFactNeighborX="2718" custLinFactNeighborY="-58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14B02129-6566-4A00-8451-F7273F7451FE}" type="pres">
      <dgm:prSet presAssocID="{81E0A1A6-E9F6-4AFC-97A6-0FB06F788436}" presName="childText" presStyleLbl="lnNode1" presStyleIdx="0" presStyleCnt="3" custLinFactNeighborX="259" custLinFactNeighborY="-4411">
        <dgm:presLayoutVars>
          <dgm:chMax val="0"/>
          <dgm:chPref val="0"/>
          <dgm:bulletEnabled val="1"/>
        </dgm:presLayoutVars>
      </dgm:prSet>
      <dgm:spPr/>
    </dgm:pt>
    <dgm:pt modelId="{C1FDC3CF-DA1F-4F0E-BE51-D67F60C2EF67}" type="pres">
      <dgm:prSet presAssocID="{DC8B1E54-E531-4C42-B679-84E7FD6C18E5}" presName="childComposite" presStyleCnt="0">
        <dgm:presLayoutVars>
          <dgm:chMax val="0"/>
          <dgm:chPref val="0"/>
        </dgm:presLayoutVars>
      </dgm:prSet>
      <dgm:spPr/>
    </dgm:pt>
    <dgm:pt modelId="{3F3CF6C0-035A-4619-9181-91F6AF2B7467}" type="pres">
      <dgm:prSet presAssocID="{DC8B1E54-E531-4C42-B679-84E7FD6C18E5}" presName="Image" presStyleLbl="node1" presStyleIdx="1" presStyleCnt="3" custLinFactNeighborX="-1104" custLinFactNeighborY="-1229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lipboard with solid fill"/>
        </a:ext>
      </dgm:extLst>
    </dgm:pt>
    <dgm:pt modelId="{2C07F089-9920-4064-86E1-7C94E623D557}" type="pres">
      <dgm:prSet presAssocID="{DC8B1E54-E531-4C42-B679-84E7FD6C18E5}" presName="childText" presStyleLbl="lnNode1" presStyleIdx="1" presStyleCnt="3" custLinFactNeighborX="-130" custLinFactNeighborY="-11024">
        <dgm:presLayoutVars>
          <dgm:chMax val="0"/>
          <dgm:chPref val="0"/>
          <dgm:bulletEnabled val="1"/>
        </dgm:presLayoutVars>
      </dgm:prSet>
      <dgm:spPr/>
    </dgm:pt>
    <dgm:pt modelId="{2F8DD7A4-A3D1-4555-9BEE-9734CCF13729}" type="pres">
      <dgm:prSet presAssocID="{5EF8FCB0-BECB-4DC0-8CBE-402C1A376BCD}" presName="childComposite" presStyleCnt="0">
        <dgm:presLayoutVars>
          <dgm:chMax val="0"/>
          <dgm:chPref val="0"/>
        </dgm:presLayoutVars>
      </dgm:prSet>
      <dgm:spPr/>
    </dgm:pt>
    <dgm:pt modelId="{FCB18597-1331-429B-A437-EF19D9F01D0E}" type="pres">
      <dgm:prSet presAssocID="{5EF8FCB0-BECB-4DC0-8CBE-402C1A376BCD}" presName="Image" presStyleLbl="node1" presStyleIdx="2" presStyleCnt="3" custLinFactNeighborX="1275" custLinFactNeighborY="-1656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ooks on shelf with solid fill"/>
        </a:ext>
      </dgm:extLst>
    </dgm:pt>
    <dgm:pt modelId="{93A30C80-F95C-4A94-829C-B145F7A7076C}" type="pres">
      <dgm:prSet presAssocID="{5EF8FCB0-BECB-4DC0-8CBE-402C1A376BCD}" presName="childText" presStyleLbl="lnNode1" presStyleIdx="2" presStyleCnt="3" custLinFactNeighborX="130" custLinFactNeighborY="-16567">
        <dgm:presLayoutVars>
          <dgm:chMax val="0"/>
          <dgm:chPref val="0"/>
          <dgm:bulletEnabled val="1"/>
        </dgm:presLayoutVars>
      </dgm:prSet>
      <dgm:spPr/>
    </dgm:pt>
  </dgm:ptLst>
  <dgm:cxnLst>
    <dgm:cxn modelId="{DEE79215-9344-4E50-BE4B-D1B4DAAFEA5F}" srcId="{9FD89453-4A15-4D68-9E75-8BAF6AF57535}" destId="{5EF8FCB0-BECB-4DC0-8CBE-402C1A376BCD}" srcOrd="2" destOrd="0" parTransId="{6FED6332-8E46-411B-9641-E7262A79298E}" sibTransId="{A07499EE-9455-4D3C-BF7B-1C09A9D6BFC6}"/>
    <dgm:cxn modelId="{F8BF3829-4079-423A-B65A-B880BB6EF8BF}" type="presOf" srcId="{388EB98D-92C0-44FE-BB8B-7C32C4B6983D}" destId="{480E522F-EB77-4CF4-8921-7302ADA33585}" srcOrd="0" destOrd="0" presId="urn:microsoft.com/office/officeart/2008/layout/PictureAccentList"/>
    <dgm:cxn modelId="{A2DDD730-9D20-4787-A5E4-953C551D58A6}" srcId="{9FD89453-4A15-4D68-9E75-8BAF6AF57535}" destId="{81E0A1A6-E9F6-4AFC-97A6-0FB06F788436}" srcOrd="0" destOrd="0" parTransId="{A1F3ABA6-3DDE-4EB0-B706-B48CE5F6758B}" sibTransId="{0A8533F1-6B4A-4C81-A1F1-46D44420F914}"/>
    <dgm:cxn modelId="{684A7161-CA45-4930-8518-555122A117A8}" type="presOf" srcId="{DC8B1E54-E531-4C42-B679-84E7FD6C18E5}" destId="{2C07F089-9920-4064-86E1-7C94E623D557}" srcOrd="0" destOrd="0" presId="urn:microsoft.com/office/officeart/2008/layout/PictureAccentList"/>
    <dgm:cxn modelId="{F9353F49-F2BD-4BAE-B1A4-6C43C450B76E}" type="presOf" srcId="{5EF8FCB0-BECB-4DC0-8CBE-402C1A376BCD}" destId="{93A30C80-F95C-4A94-829C-B145F7A7076C}" srcOrd="0" destOrd="0" presId="urn:microsoft.com/office/officeart/2008/layout/PictureAccentList"/>
    <dgm:cxn modelId="{86B68674-0D27-4128-B7B5-B97AA0944234}" srcId="{388EB98D-92C0-44FE-BB8B-7C32C4B6983D}" destId="{9FD89453-4A15-4D68-9E75-8BAF6AF57535}" srcOrd="0" destOrd="0" parTransId="{6D447863-DF58-4F19-8301-B23F33E33DF3}" sibTransId="{4522CAB4-46BD-4091-AE8D-CFCBEB552ED2}"/>
    <dgm:cxn modelId="{6371BDB6-1F82-48E8-B997-EC7AE3D1D520}" type="presOf" srcId="{9FD89453-4A15-4D68-9E75-8BAF6AF57535}" destId="{A0438792-A14F-4734-92B6-FF692B4A60B9}" srcOrd="0" destOrd="0" presId="urn:microsoft.com/office/officeart/2008/layout/PictureAccentList"/>
    <dgm:cxn modelId="{56C85DCB-C96F-4F09-BB28-BFA042AAB75A}" type="presOf" srcId="{81E0A1A6-E9F6-4AFC-97A6-0FB06F788436}" destId="{14B02129-6566-4A00-8451-F7273F7451FE}" srcOrd="0" destOrd="0" presId="urn:microsoft.com/office/officeart/2008/layout/PictureAccentList"/>
    <dgm:cxn modelId="{A348B1D5-1198-4125-B47B-E884FC5F5A8A}" srcId="{9FD89453-4A15-4D68-9E75-8BAF6AF57535}" destId="{DC8B1E54-E531-4C42-B679-84E7FD6C18E5}" srcOrd="1" destOrd="0" parTransId="{273EEB49-B5C5-4AC0-BB22-8DD5D735FFFE}" sibTransId="{57075351-689B-4583-AE58-EDBCBB5584D0}"/>
    <dgm:cxn modelId="{BFB2F0DA-998D-4B63-8970-57B878AF3593}" type="presParOf" srcId="{480E522F-EB77-4CF4-8921-7302ADA33585}" destId="{1ED69471-D909-4973-9094-D4BD18C64D8A}" srcOrd="0" destOrd="0" presId="urn:microsoft.com/office/officeart/2008/layout/PictureAccentList"/>
    <dgm:cxn modelId="{25D0903D-C46C-4064-A4D6-D496268AF591}" type="presParOf" srcId="{1ED69471-D909-4973-9094-D4BD18C64D8A}" destId="{DA4B6CE8-4140-4ABE-8434-876606EF804C}" srcOrd="0" destOrd="0" presId="urn:microsoft.com/office/officeart/2008/layout/PictureAccentList"/>
    <dgm:cxn modelId="{4EF5CCAE-A5E0-470D-B1DF-4780B1D5EB3E}" type="presParOf" srcId="{DA4B6CE8-4140-4ABE-8434-876606EF804C}" destId="{A0438792-A14F-4734-92B6-FF692B4A60B9}" srcOrd="0" destOrd="0" presId="urn:microsoft.com/office/officeart/2008/layout/PictureAccentList"/>
    <dgm:cxn modelId="{729C553C-800C-40DB-A81E-50C26208609B}" type="presParOf" srcId="{1ED69471-D909-4973-9094-D4BD18C64D8A}" destId="{C551C4FE-F77E-4658-A1F3-92A46151418C}" srcOrd="1" destOrd="0" presId="urn:microsoft.com/office/officeart/2008/layout/PictureAccentList"/>
    <dgm:cxn modelId="{4AE45AA8-2B81-4EE5-AAE2-E3867FE8765C}" type="presParOf" srcId="{C551C4FE-F77E-4658-A1F3-92A46151418C}" destId="{52716AC7-7199-44FB-B03C-F6991F8EC2C0}" srcOrd="0" destOrd="0" presId="urn:microsoft.com/office/officeart/2008/layout/PictureAccentList"/>
    <dgm:cxn modelId="{B5E139FE-5550-46D7-9658-FBB358E98F61}" type="presParOf" srcId="{52716AC7-7199-44FB-B03C-F6991F8EC2C0}" destId="{21A602AA-0C49-48BA-9635-329F339F3E3D}" srcOrd="0" destOrd="0" presId="urn:microsoft.com/office/officeart/2008/layout/PictureAccentList"/>
    <dgm:cxn modelId="{026BB904-5BD2-4B2B-B81E-E74144F07DCB}" type="presParOf" srcId="{52716AC7-7199-44FB-B03C-F6991F8EC2C0}" destId="{14B02129-6566-4A00-8451-F7273F7451FE}" srcOrd="1" destOrd="0" presId="urn:microsoft.com/office/officeart/2008/layout/PictureAccentList"/>
    <dgm:cxn modelId="{90E6FD73-8C85-44D7-A73A-7A8D5F7FCAD8}" type="presParOf" srcId="{C551C4FE-F77E-4658-A1F3-92A46151418C}" destId="{C1FDC3CF-DA1F-4F0E-BE51-D67F60C2EF67}" srcOrd="1" destOrd="0" presId="urn:microsoft.com/office/officeart/2008/layout/PictureAccentList"/>
    <dgm:cxn modelId="{2C6928B8-0936-4301-AC27-B781DB7E2ECD}" type="presParOf" srcId="{C1FDC3CF-DA1F-4F0E-BE51-D67F60C2EF67}" destId="{3F3CF6C0-035A-4619-9181-91F6AF2B7467}" srcOrd="0" destOrd="0" presId="urn:microsoft.com/office/officeart/2008/layout/PictureAccentList"/>
    <dgm:cxn modelId="{FB379FD9-0171-4890-8435-16883B17AF21}" type="presParOf" srcId="{C1FDC3CF-DA1F-4F0E-BE51-D67F60C2EF67}" destId="{2C07F089-9920-4064-86E1-7C94E623D557}" srcOrd="1" destOrd="0" presId="urn:microsoft.com/office/officeart/2008/layout/PictureAccentList"/>
    <dgm:cxn modelId="{369D6682-A256-439F-9EF0-457F31ACAD8C}" type="presParOf" srcId="{C551C4FE-F77E-4658-A1F3-92A46151418C}" destId="{2F8DD7A4-A3D1-4555-9BEE-9734CCF13729}" srcOrd="2" destOrd="0" presId="urn:microsoft.com/office/officeart/2008/layout/PictureAccentList"/>
    <dgm:cxn modelId="{053A7C41-E66F-4146-9A7F-2CD8DB4FE732}" type="presParOf" srcId="{2F8DD7A4-A3D1-4555-9BEE-9734CCF13729}" destId="{FCB18597-1331-429B-A437-EF19D9F01D0E}" srcOrd="0" destOrd="0" presId="urn:microsoft.com/office/officeart/2008/layout/PictureAccentList"/>
    <dgm:cxn modelId="{C859D3E1-FD67-4E7B-9AA1-B3C8085BE892}" type="presParOf" srcId="{2F8DD7A4-A3D1-4555-9BEE-9734CCF13729}" destId="{93A30C80-F95C-4A94-829C-B145F7A7076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8EB98D-92C0-44FE-BB8B-7C32C4B6983D}" type="doc">
      <dgm:prSet loTypeId="urn:microsoft.com/office/officeart/2008/layout/PictureAccentList" loCatId="picture" qsTypeId="urn:microsoft.com/office/officeart/2005/8/quickstyle/simple1" qsCatId="simple" csTypeId="urn:microsoft.com/office/officeart/2005/8/colors/accent2_2" csCatId="accent2" phldr="1"/>
      <dgm:spPr/>
      <dgm:t>
        <a:bodyPr/>
        <a:lstStyle/>
        <a:p>
          <a:endParaRPr lang="en-US"/>
        </a:p>
      </dgm:t>
    </dgm:pt>
    <dgm:pt modelId="{9FD89453-4A15-4D68-9E75-8BAF6AF57535}">
      <dgm:prSet phldrT="[Text]"/>
      <dgm:spPr/>
      <dgm:t>
        <a:bodyPr/>
        <a:lstStyle/>
        <a:p>
          <a:r>
            <a:rPr lang="en-US" dirty="0"/>
            <a:t>Unallowable Costs</a:t>
          </a:r>
        </a:p>
      </dgm:t>
    </dgm:pt>
    <dgm:pt modelId="{6D447863-DF58-4F19-8301-B23F33E33DF3}" type="parTrans" cxnId="{86B68674-0D27-4128-B7B5-B97AA0944234}">
      <dgm:prSet/>
      <dgm:spPr/>
      <dgm:t>
        <a:bodyPr/>
        <a:lstStyle/>
        <a:p>
          <a:endParaRPr lang="en-US"/>
        </a:p>
      </dgm:t>
    </dgm:pt>
    <dgm:pt modelId="{4522CAB4-46BD-4091-AE8D-CFCBEB552ED2}" type="sibTrans" cxnId="{86B68674-0D27-4128-B7B5-B97AA0944234}">
      <dgm:prSet/>
      <dgm:spPr/>
      <dgm:t>
        <a:bodyPr/>
        <a:lstStyle/>
        <a:p>
          <a:endParaRPr lang="en-US"/>
        </a:p>
      </dgm:t>
    </dgm:pt>
    <dgm:pt modelId="{81E0A1A6-E9F6-4AFC-97A6-0FB06F788436}">
      <dgm:prSet phldrT="[Text]"/>
      <dgm:spPr/>
      <dgm:t>
        <a:bodyPr/>
        <a:lstStyle/>
        <a:p>
          <a:r>
            <a:rPr lang="en-US" dirty="0"/>
            <a:t>Collecting</a:t>
          </a:r>
          <a:r>
            <a:rPr lang="en-US" baseline="0" dirty="0"/>
            <a:t> Research Data</a:t>
          </a:r>
          <a:endParaRPr lang="en-US" dirty="0"/>
        </a:p>
      </dgm:t>
    </dgm:pt>
    <dgm:pt modelId="{A1F3ABA6-3DDE-4EB0-B706-B48CE5F6758B}" type="parTrans" cxnId="{A2DDD730-9D20-4787-A5E4-953C551D58A6}">
      <dgm:prSet/>
      <dgm:spPr/>
      <dgm:t>
        <a:bodyPr/>
        <a:lstStyle/>
        <a:p>
          <a:endParaRPr lang="en-US"/>
        </a:p>
      </dgm:t>
    </dgm:pt>
    <dgm:pt modelId="{0A8533F1-6B4A-4C81-A1F1-46D44420F914}" type="sibTrans" cxnId="{A2DDD730-9D20-4787-A5E4-953C551D58A6}">
      <dgm:prSet/>
      <dgm:spPr/>
      <dgm:t>
        <a:bodyPr/>
        <a:lstStyle/>
        <a:p>
          <a:endParaRPr lang="en-US"/>
        </a:p>
      </dgm:t>
    </dgm:pt>
    <dgm:pt modelId="{DC8B1E54-E531-4C42-B679-84E7FD6C18E5}">
      <dgm:prSet phldrT="[Text]"/>
      <dgm:spPr/>
      <dgm:t>
        <a:bodyPr/>
        <a:lstStyle/>
        <a:p>
          <a:r>
            <a:rPr lang="en-US" dirty="0"/>
            <a:t>Accessing Research Data</a:t>
          </a:r>
        </a:p>
      </dgm:t>
    </dgm:pt>
    <dgm:pt modelId="{273EEB49-B5C5-4AC0-BB22-8DD5D735FFFE}" type="parTrans" cxnId="{A348B1D5-1198-4125-B47B-E884FC5F5A8A}">
      <dgm:prSet/>
      <dgm:spPr/>
      <dgm:t>
        <a:bodyPr/>
        <a:lstStyle/>
        <a:p>
          <a:endParaRPr lang="en-US"/>
        </a:p>
      </dgm:t>
    </dgm:pt>
    <dgm:pt modelId="{57075351-689B-4583-AE58-EDBCBB5584D0}" type="sibTrans" cxnId="{A348B1D5-1198-4125-B47B-E884FC5F5A8A}">
      <dgm:prSet/>
      <dgm:spPr/>
      <dgm:t>
        <a:bodyPr/>
        <a:lstStyle/>
        <a:p>
          <a:endParaRPr lang="en-US"/>
        </a:p>
      </dgm:t>
    </dgm:pt>
    <dgm:pt modelId="{5EF8FCB0-BECB-4DC0-8CBE-402C1A376BCD}">
      <dgm:prSet phldrT="[Text]"/>
      <dgm:spPr/>
      <dgm:t>
        <a:bodyPr/>
        <a:lstStyle/>
        <a:p>
          <a:r>
            <a:rPr lang="en-US" dirty="0"/>
            <a:t>Costs inconsistently charged as DC or IDC, or doubled-charged</a:t>
          </a:r>
        </a:p>
      </dgm:t>
    </dgm:pt>
    <dgm:pt modelId="{6FED6332-8E46-411B-9641-E7262A79298E}" type="parTrans" cxnId="{DEE79215-9344-4E50-BE4B-D1B4DAAFEA5F}">
      <dgm:prSet/>
      <dgm:spPr/>
      <dgm:t>
        <a:bodyPr/>
        <a:lstStyle/>
        <a:p>
          <a:endParaRPr lang="en-US"/>
        </a:p>
      </dgm:t>
    </dgm:pt>
    <dgm:pt modelId="{A07499EE-9455-4D3C-BF7B-1C09A9D6BFC6}" type="sibTrans" cxnId="{DEE79215-9344-4E50-BE4B-D1B4DAAFEA5F}">
      <dgm:prSet/>
      <dgm:spPr/>
      <dgm:t>
        <a:bodyPr/>
        <a:lstStyle/>
        <a:p>
          <a:endParaRPr lang="en-US"/>
        </a:p>
      </dgm:t>
    </dgm:pt>
    <dgm:pt modelId="{480E522F-EB77-4CF4-8921-7302ADA33585}" type="pres">
      <dgm:prSet presAssocID="{388EB98D-92C0-44FE-BB8B-7C32C4B6983D}" presName="layout" presStyleCnt="0">
        <dgm:presLayoutVars>
          <dgm:chMax/>
          <dgm:chPref/>
          <dgm:dir/>
          <dgm:animOne val="branch"/>
          <dgm:animLvl val="lvl"/>
          <dgm:resizeHandles/>
        </dgm:presLayoutVars>
      </dgm:prSet>
      <dgm:spPr/>
    </dgm:pt>
    <dgm:pt modelId="{1ED69471-D909-4973-9094-D4BD18C64D8A}" type="pres">
      <dgm:prSet presAssocID="{9FD89453-4A15-4D68-9E75-8BAF6AF57535}" presName="root" presStyleCnt="0">
        <dgm:presLayoutVars>
          <dgm:chMax/>
          <dgm:chPref val="4"/>
        </dgm:presLayoutVars>
      </dgm:prSet>
      <dgm:spPr/>
    </dgm:pt>
    <dgm:pt modelId="{DA4B6CE8-4140-4ABE-8434-876606EF804C}" type="pres">
      <dgm:prSet presAssocID="{9FD89453-4A15-4D68-9E75-8BAF6AF57535}" presName="rootComposite" presStyleCnt="0">
        <dgm:presLayoutVars/>
      </dgm:prSet>
      <dgm:spPr/>
    </dgm:pt>
    <dgm:pt modelId="{A0438792-A14F-4734-92B6-FF692B4A60B9}" type="pres">
      <dgm:prSet presAssocID="{9FD89453-4A15-4D68-9E75-8BAF6AF57535}" presName="rootText" presStyleLbl="node0" presStyleIdx="0" presStyleCnt="1" custLinFactNeighborX="836" custLinFactNeighborY="-166">
        <dgm:presLayoutVars>
          <dgm:chMax/>
          <dgm:chPref val="4"/>
        </dgm:presLayoutVars>
      </dgm:prSet>
      <dgm:spPr/>
    </dgm:pt>
    <dgm:pt modelId="{C551C4FE-F77E-4658-A1F3-92A46151418C}" type="pres">
      <dgm:prSet presAssocID="{9FD89453-4A15-4D68-9E75-8BAF6AF57535}" presName="childShape" presStyleCnt="0">
        <dgm:presLayoutVars>
          <dgm:chMax val="0"/>
          <dgm:chPref val="0"/>
        </dgm:presLayoutVars>
      </dgm:prSet>
      <dgm:spPr/>
    </dgm:pt>
    <dgm:pt modelId="{52716AC7-7199-44FB-B03C-F6991F8EC2C0}" type="pres">
      <dgm:prSet presAssocID="{81E0A1A6-E9F6-4AFC-97A6-0FB06F788436}" presName="childComposite" presStyleCnt="0">
        <dgm:presLayoutVars>
          <dgm:chMax val="0"/>
          <dgm:chPref val="0"/>
        </dgm:presLayoutVars>
      </dgm:prSet>
      <dgm:spPr/>
    </dgm:pt>
    <dgm:pt modelId="{21A602AA-0C49-48BA-9635-329F339F3E3D}" type="pres">
      <dgm:prSet presAssocID="{81E0A1A6-E9F6-4AFC-97A6-0FB06F788436}" presName="Image" presStyleLbl="node1" presStyleIdx="0" presStyleCnt="3" custLinFactNeighborX="2718" custLinFactNeighborY="-58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cientist female with solid fill"/>
        </a:ext>
      </dgm:extLst>
    </dgm:pt>
    <dgm:pt modelId="{14B02129-6566-4A00-8451-F7273F7451FE}" type="pres">
      <dgm:prSet presAssocID="{81E0A1A6-E9F6-4AFC-97A6-0FB06F788436}" presName="childText" presStyleLbl="lnNode1" presStyleIdx="0" presStyleCnt="3" custLinFactNeighborX="259" custLinFactNeighborY="-4411">
        <dgm:presLayoutVars>
          <dgm:chMax val="0"/>
          <dgm:chPref val="0"/>
          <dgm:bulletEnabled val="1"/>
        </dgm:presLayoutVars>
      </dgm:prSet>
      <dgm:spPr/>
    </dgm:pt>
    <dgm:pt modelId="{C1FDC3CF-DA1F-4F0E-BE51-D67F60C2EF67}" type="pres">
      <dgm:prSet presAssocID="{DC8B1E54-E531-4C42-B679-84E7FD6C18E5}" presName="childComposite" presStyleCnt="0">
        <dgm:presLayoutVars>
          <dgm:chMax val="0"/>
          <dgm:chPref val="0"/>
        </dgm:presLayoutVars>
      </dgm:prSet>
      <dgm:spPr/>
    </dgm:pt>
    <dgm:pt modelId="{3F3CF6C0-035A-4619-9181-91F6AF2B7467}" type="pres">
      <dgm:prSet presAssocID="{DC8B1E54-E531-4C42-B679-84E7FD6C18E5}" presName="Image" presStyleLbl="node1" presStyleIdx="1" presStyleCnt="3" custLinFactNeighborX="-1104" custLinFactNeighborY="-1229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mote learning science with solid fill"/>
        </a:ext>
      </dgm:extLst>
    </dgm:pt>
    <dgm:pt modelId="{2C07F089-9920-4064-86E1-7C94E623D557}" type="pres">
      <dgm:prSet presAssocID="{DC8B1E54-E531-4C42-B679-84E7FD6C18E5}" presName="childText" presStyleLbl="lnNode1" presStyleIdx="1" presStyleCnt="3" custLinFactNeighborX="-130" custLinFactNeighborY="-11024">
        <dgm:presLayoutVars>
          <dgm:chMax val="0"/>
          <dgm:chPref val="0"/>
          <dgm:bulletEnabled val="1"/>
        </dgm:presLayoutVars>
      </dgm:prSet>
      <dgm:spPr/>
    </dgm:pt>
    <dgm:pt modelId="{2F8DD7A4-A3D1-4555-9BEE-9734CCF13729}" type="pres">
      <dgm:prSet presAssocID="{5EF8FCB0-BECB-4DC0-8CBE-402C1A376BCD}" presName="childComposite" presStyleCnt="0">
        <dgm:presLayoutVars>
          <dgm:chMax val="0"/>
          <dgm:chPref val="0"/>
        </dgm:presLayoutVars>
      </dgm:prSet>
      <dgm:spPr/>
    </dgm:pt>
    <dgm:pt modelId="{FCB18597-1331-429B-A437-EF19D9F01D0E}" type="pres">
      <dgm:prSet presAssocID="{5EF8FCB0-BECB-4DC0-8CBE-402C1A376BCD}" presName="Image" presStyleLbl="node1" presStyleIdx="2" presStyleCnt="3" custLinFactNeighborX="1275" custLinFactNeighborY="-1656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ins outline"/>
        </a:ext>
      </dgm:extLst>
    </dgm:pt>
    <dgm:pt modelId="{93A30C80-F95C-4A94-829C-B145F7A7076C}" type="pres">
      <dgm:prSet presAssocID="{5EF8FCB0-BECB-4DC0-8CBE-402C1A376BCD}" presName="childText" presStyleLbl="lnNode1" presStyleIdx="2" presStyleCnt="3" custLinFactNeighborX="130" custLinFactNeighborY="-16567">
        <dgm:presLayoutVars>
          <dgm:chMax val="0"/>
          <dgm:chPref val="0"/>
          <dgm:bulletEnabled val="1"/>
        </dgm:presLayoutVars>
      </dgm:prSet>
      <dgm:spPr/>
    </dgm:pt>
  </dgm:ptLst>
  <dgm:cxnLst>
    <dgm:cxn modelId="{DEE79215-9344-4E50-BE4B-D1B4DAAFEA5F}" srcId="{9FD89453-4A15-4D68-9E75-8BAF6AF57535}" destId="{5EF8FCB0-BECB-4DC0-8CBE-402C1A376BCD}" srcOrd="2" destOrd="0" parTransId="{6FED6332-8E46-411B-9641-E7262A79298E}" sibTransId="{A07499EE-9455-4D3C-BF7B-1C09A9D6BFC6}"/>
    <dgm:cxn modelId="{F8BF3829-4079-423A-B65A-B880BB6EF8BF}" type="presOf" srcId="{388EB98D-92C0-44FE-BB8B-7C32C4B6983D}" destId="{480E522F-EB77-4CF4-8921-7302ADA33585}" srcOrd="0" destOrd="0" presId="urn:microsoft.com/office/officeart/2008/layout/PictureAccentList"/>
    <dgm:cxn modelId="{A2DDD730-9D20-4787-A5E4-953C551D58A6}" srcId="{9FD89453-4A15-4D68-9E75-8BAF6AF57535}" destId="{81E0A1A6-E9F6-4AFC-97A6-0FB06F788436}" srcOrd="0" destOrd="0" parTransId="{A1F3ABA6-3DDE-4EB0-B706-B48CE5F6758B}" sibTransId="{0A8533F1-6B4A-4C81-A1F1-46D44420F914}"/>
    <dgm:cxn modelId="{684A7161-CA45-4930-8518-555122A117A8}" type="presOf" srcId="{DC8B1E54-E531-4C42-B679-84E7FD6C18E5}" destId="{2C07F089-9920-4064-86E1-7C94E623D557}" srcOrd="0" destOrd="0" presId="urn:microsoft.com/office/officeart/2008/layout/PictureAccentList"/>
    <dgm:cxn modelId="{F9353F49-F2BD-4BAE-B1A4-6C43C450B76E}" type="presOf" srcId="{5EF8FCB0-BECB-4DC0-8CBE-402C1A376BCD}" destId="{93A30C80-F95C-4A94-829C-B145F7A7076C}" srcOrd="0" destOrd="0" presId="urn:microsoft.com/office/officeart/2008/layout/PictureAccentList"/>
    <dgm:cxn modelId="{86B68674-0D27-4128-B7B5-B97AA0944234}" srcId="{388EB98D-92C0-44FE-BB8B-7C32C4B6983D}" destId="{9FD89453-4A15-4D68-9E75-8BAF6AF57535}" srcOrd="0" destOrd="0" parTransId="{6D447863-DF58-4F19-8301-B23F33E33DF3}" sibTransId="{4522CAB4-46BD-4091-AE8D-CFCBEB552ED2}"/>
    <dgm:cxn modelId="{6371BDB6-1F82-48E8-B997-EC7AE3D1D520}" type="presOf" srcId="{9FD89453-4A15-4D68-9E75-8BAF6AF57535}" destId="{A0438792-A14F-4734-92B6-FF692B4A60B9}" srcOrd="0" destOrd="0" presId="urn:microsoft.com/office/officeart/2008/layout/PictureAccentList"/>
    <dgm:cxn modelId="{56C85DCB-C96F-4F09-BB28-BFA042AAB75A}" type="presOf" srcId="{81E0A1A6-E9F6-4AFC-97A6-0FB06F788436}" destId="{14B02129-6566-4A00-8451-F7273F7451FE}" srcOrd="0" destOrd="0" presId="urn:microsoft.com/office/officeart/2008/layout/PictureAccentList"/>
    <dgm:cxn modelId="{A348B1D5-1198-4125-B47B-E884FC5F5A8A}" srcId="{9FD89453-4A15-4D68-9E75-8BAF6AF57535}" destId="{DC8B1E54-E531-4C42-B679-84E7FD6C18E5}" srcOrd="1" destOrd="0" parTransId="{273EEB49-B5C5-4AC0-BB22-8DD5D735FFFE}" sibTransId="{57075351-689B-4583-AE58-EDBCBB5584D0}"/>
    <dgm:cxn modelId="{BFB2F0DA-998D-4B63-8970-57B878AF3593}" type="presParOf" srcId="{480E522F-EB77-4CF4-8921-7302ADA33585}" destId="{1ED69471-D909-4973-9094-D4BD18C64D8A}" srcOrd="0" destOrd="0" presId="urn:microsoft.com/office/officeart/2008/layout/PictureAccentList"/>
    <dgm:cxn modelId="{25D0903D-C46C-4064-A4D6-D496268AF591}" type="presParOf" srcId="{1ED69471-D909-4973-9094-D4BD18C64D8A}" destId="{DA4B6CE8-4140-4ABE-8434-876606EF804C}" srcOrd="0" destOrd="0" presId="urn:microsoft.com/office/officeart/2008/layout/PictureAccentList"/>
    <dgm:cxn modelId="{4EF5CCAE-A5E0-470D-B1DF-4780B1D5EB3E}" type="presParOf" srcId="{DA4B6CE8-4140-4ABE-8434-876606EF804C}" destId="{A0438792-A14F-4734-92B6-FF692B4A60B9}" srcOrd="0" destOrd="0" presId="urn:microsoft.com/office/officeart/2008/layout/PictureAccentList"/>
    <dgm:cxn modelId="{729C553C-800C-40DB-A81E-50C26208609B}" type="presParOf" srcId="{1ED69471-D909-4973-9094-D4BD18C64D8A}" destId="{C551C4FE-F77E-4658-A1F3-92A46151418C}" srcOrd="1" destOrd="0" presId="urn:microsoft.com/office/officeart/2008/layout/PictureAccentList"/>
    <dgm:cxn modelId="{4AE45AA8-2B81-4EE5-AAE2-E3867FE8765C}" type="presParOf" srcId="{C551C4FE-F77E-4658-A1F3-92A46151418C}" destId="{52716AC7-7199-44FB-B03C-F6991F8EC2C0}" srcOrd="0" destOrd="0" presId="urn:microsoft.com/office/officeart/2008/layout/PictureAccentList"/>
    <dgm:cxn modelId="{B5E139FE-5550-46D7-9658-FBB358E98F61}" type="presParOf" srcId="{52716AC7-7199-44FB-B03C-F6991F8EC2C0}" destId="{21A602AA-0C49-48BA-9635-329F339F3E3D}" srcOrd="0" destOrd="0" presId="urn:microsoft.com/office/officeart/2008/layout/PictureAccentList"/>
    <dgm:cxn modelId="{026BB904-5BD2-4B2B-B81E-E74144F07DCB}" type="presParOf" srcId="{52716AC7-7199-44FB-B03C-F6991F8EC2C0}" destId="{14B02129-6566-4A00-8451-F7273F7451FE}" srcOrd="1" destOrd="0" presId="urn:microsoft.com/office/officeart/2008/layout/PictureAccentList"/>
    <dgm:cxn modelId="{90E6FD73-8C85-44D7-A73A-7A8D5F7FCAD8}" type="presParOf" srcId="{C551C4FE-F77E-4658-A1F3-92A46151418C}" destId="{C1FDC3CF-DA1F-4F0E-BE51-D67F60C2EF67}" srcOrd="1" destOrd="0" presId="urn:microsoft.com/office/officeart/2008/layout/PictureAccentList"/>
    <dgm:cxn modelId="{2C6928B8-0936-4301-AC27-B781DB7E2ECD}" type="presParOf" srcId="{C1FDC3CF-DA1F-4F0E-BE51-D67F60C2EF67}" destId="{3F3CF6C0-035A-4619-9181-91F6AF2B7467}" srcOrd="0" destOrd="0" presId="urn:microsoft.com/office/officeart/2008/layout/PictureAccentList"/>
    <dgm:cxn modelId="{FB379FD9-0171-4890-8435-16883B17AF21}" type="presParOf" srcId="{C1FDC3CF-DA1F-4F0E-BE51-D67F60C2EF67}" destId="{2C07F089-9920-4064-86E1-7C94E623D557}" srcOrd="1" destOrd="0" presId="urn:microsoft.com/office/officeart/2008/layout/PictureAccentList"/>
    <dgm:cxn modelId="{369D6682-A256-439F-9EF0-457F31ACAD8C}" type="presParOf" srcId="{C551C4FE-F77E-4658-A1F3-92A46151418C}" destId="{2F8DD7A4-A3D1-4555-9BEE-9734CCF13729}" srcOrd="2" destOrd="0" presId="urn:microsoft.com/office/officeart/2008/layout/PictureAccentList"/>
    <dgm:cxn modelId="{053A7C41-E66F-4146-9A7F-2CD8DB4FE732}" type="presParOf" srcId="{2F8DD7A4-A3D1-4555-9BEE-9734CCF13729}" destId="{FCB18597-1331-429B-A437-EF19D9F01D0E}" srcOrd="0" destOrd="0" presId="urn:microsoft.com/office/officeart/2008/layout/PictureAccentList"/>
    <dgm:cxn modelId="{C859D3E1-FD67-4E7B-9AA1-B3C8085BE892}" type="presParOf" srcId="{2F8DD7A4-A3D1-4555-9BEE-9734CCF13729}" destId="{93A30C80-F95C-4A94-829C-B145F7A7076C}"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E12E33-D3B1-4D69-A05D-AFCD4A915F9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AEC8915-93F7-4B64-BEE9-2BA156B5FF56}">
      <dgm:prSet/>
      <dgm:spPr/>
      <dgm:t>
        <a:bodyPr/>
        <a:lstStyle/>
        <a:p>
          <a:r>
            <a:rPr lang="en-US"/>
            <a:t>NIH</a:t>
          </a:r>
        </a:p>
      </dgm:t>
    </dgm:pt>
    <dgm:pt modelId="{1A01A0E9-86BA-49FA-92B5-E0547292AE4C}" type="parTrans" cxnId="{05276AB2-D88C-4AAE-B9BF-E0DE9E256EB5}">
      <dgm:prSet/>
      <dgm:spPr/>
      <dgm:t>
        <a:bodyPr/>
        <a:lstStyle/>
        <a:p>
          <a:endParaRPr lang="en-US"/>
        </a:p>
      </dgm:t>
    </dgm:pt>
    <dgm:pt modelId="{64D8F066-3315-4CFE-A35F-223D52A9F941}" type="sibTrans" cxnId="{05276AB2-D88C-4AAE-B9BF-E0DE9E256EB5}">
      <dgm:prSet/>
      <dgm:spPr/>
      <dgm:t>
        <a:bodyPr/>
        <a:lstStyle/>
        <a:p>
          <a:endParaRPr lang="en-US"/>
        </a:p>
      </dgm:t>
    </dgm:pt>
    <dgm:pt modelId="{EBD3FA40-8527-4640-8BCF-3D6818697DD0}">
      <dgm:prSet/>
      <dgm:spPr/>
      <dgm:t>
        <a:bodyPr/>
        <a:lstStyle/>
        <a:p>
          <a:r>
            <a:rPr lang="en-US"/>
            <a:t>Relevant notices (</a:t>
          </a:r>
          <a:r>
            <a:rPr lang="en-US" b="0" i="0">
              <a:hlinkClick xmlns:r="http://schemas.openxmlformats.org/officeDocument/2006/relationships" r:id="rId1"/>
            </a:rPr>
            <a:t>NOT-OD-21-013</a:t>
          </a:r>
          <a:r>
            <a:rPr lang="en-US" b="0" i="0"/>
            <a:t>, </a:t>
          </a:r>
          <a:r>
            <a:rPr lang="en-US" b="0" i="0">
              <a:hlinkClick xmlns:r="http://schemas.openxmlformats.org/officeDocument/2006/relationships" r:id="rId2"/>
            </a:rPr>
            <a:t>NOT-OD-21-014</a:t>
          </a:r>
          <a:r>
            <a:rPr lang="en-US" b="0" i="0"/>
            <a:t>, </a:t>
          </a:r>
          <a:r>
            <a:rPr lang="en-US" b="0" i="0">
              <a:hlinkClick xmlns:r="http://schemas.openxmlformats.org/officeDocument/2006/relationships" r:id="rId3"/>
            </a:rPr>
            <a:t>NOT-OD-21-015</a:t>
          </a:r>
          <a:r>
            <a:rPr lang="en-US" b="0" i="0"/>
            <a:t>, </a:t>
          </a:r>
          <a:r>
            <a:rPr lang="en-US" b="0" i="0">
              <a:hlinkClick xmlns:r="http://schemas.openxmlformats.org/officeDocument/2006/relationships" r:id="rId4"/>
            </a:rPr>
            <a:t>NOT-OD-21-016</a:t>
          </a:r>
          <a:r>
            <a:rPr lang="en-US" b="0" i="0"/>
            <a:t>)</a:t>
          </a:r>
          <a:endParaRPr lang="en-US"/>
        </a:p>
      </dgm:t>
    </dgm:pt>
    <dgm:pt modelId="{3645081E-951C-4D6E-BAEE-6229736BC1E2}" type="parTrans" cxnId="{8B05F1DA-0A16-4DE1-BB1F-3EF780395905}">
      <dgm:prSet/>
      <dgm:spPr/>
      <dgm:t>
        <a:bodyPr/>
        <a:lstStyle/>
        <a:p>
          <a:endParaRPr lang="en-US"/>
        </a:p>
      </dgm:t>
    </dgm:pt>
    <dgm:pt modelId="{831BC635-BF1F-4AE0-BA3A-0A9159E5487C}" type="sibTrans" cxnId="{8B05F1DA-0A16-4DE1-BB1F-3EF780395905}">
      <dgm:prSet/>
      <dgm:spPr/>
      <dgm:t>
        <a:bodyPr/>
        <a:lstStyle/>
        <a:p>
          <a:endParaRPr lang="en-US"/>
        </a:p>
      </dgm:t>
    </dgm:pt>
    <dgm:pt modelId="{776508F2-A895-489F-A410-FE16E548E31F}">
      <dgm:prSet/>
      <dgm:spPr/>
      <dgm:t>
        <a:bodyPr/>
        <a:lstStyle/>
        <a:p>
          <a:r>
            <a:rPr lang="en-US"/>
            <a:t>NIH Office of Science Policy </a:t>
          </a:r>
          <a:r>
            <a:rPr lang="en-US">
              <a:hlinkClick xmlns:r="http://schemas.openxmlformats.org/officeDocument/2006/relationships" r:id="rId5"/>
            </a:rPr>
            <a:t>FAQs</a:t>
          </a:r>
          <a:endParaRPr lang="en-US"/>
        </a:p>
      </dgm:t>
    </dgm:pt>
    <dgm:pt modelId="{EC5BCA7A-F9C4-445C-B9C8-F0626350838B}" type="parTrans" cxnId="{4874CFA9-C631-4826-8DB2-326566805370}">
      <dgm:prSet/>
      <dgm:spPr/>
      <dgm:t>
        <a:bodyPr/>
        <a:lstStyle/>
        <a:p>
          <a:endParaRPr lang="en-US"/>
        </a:p>
      </dgm:t>
    </dgm:pt>
    <dgm:pt modelId="{7C1EED29-3BE2-41B4-9004-BC1B93300A1B}" type="sibTrans" cxnId="{4874CFA9-C631-4826-8DB2-326566805370}">
      <dgm:prSet/>
      <dgm:spPr/>
      <dgm:t>
        <a:bodyPr/>
        <a:lstStyle/>
        <a:p>
          <a:endParaRPr lang="en-US"/>
        </a:p>
      </dgm:t>
    </dgm:pt>
    <dgm:pt modelId="{D4E33A0C-6184-41D9-AA30-04E523709A67}">
      <dgm:prSet/>
      <dgm:spPr/>
      <dgm:t>
        <a:bodyPr/>
        <a:lstStyle/>
        <a:p>
          <a:r>
            <a:rPr lang="en-US"/>
            <a:t>NIH Office of Science Policy website on Scientific Data Sharing: </a:t>
          </a:r>
          <a:r>
            <a:rPr lang="en-US">
              <a:hlinkClick xmlns:r="http://schemas.openxmlformats.org/officeDocument/2006/relationships" r:id="rId6"/>
            </a:rPr>
            <a:t>https://sharing.nih.gov</a:t>
          </a:r>
          <a:endParaRPr lang="en-US"/>
        </a:p>
      </dgm:t>
    </dgm:pt>
    <dgm:pt modelId="{6CE50358-E8E9-4DC4-B94C-A5BFC1657C4E}" type="parTrans" cxnId="{F5C4CC8D-C647-49D4-9428-B3648B384173}">
      <dgm:prSet/>
      <dgm:spPr/>
      <dgm:t>
        <a:bodyPr/>
        <a:lstStyle/>
        <a:p>
          <a:endParaRPr lang="en-US"/>
        </a:p>
      </dgm:t>
    </dgm:pt>
    <dgm:pt modelId="{5997B15D-70B3-4F1D-BD5D-4EC0D598A809}" type="sibTrans" cxnId="{F5C4CC8D-C647-49D4-9428-B3648B384173}">
      <dgm:prSet/>
      <dgm:spPr/>
      <dgm:t>
        <a:bodyPr/>
        <a:lstStyle/>
        <a:p>
          <a:endParaRPr lang="en-US"/>
        </a:p>
      </dgm:t>
    </dgm:pt>
    <dgm:pt modelId="{56F6EA92-FB1A-4894-9AAC-8DCBA8859271}">
      <dgm:prSet/>
      <dgm:spPr/>
      <dgm:t>
        <a:bodyPr/>
        <a:lstStyle/>
        <a:p>
          <a:r>
            <a:rPr lang="en-US"/>
            <a:t>Professional Community</a:t>
          </a:r>
        </a:p>
      </dgm:t>
    </dgm:pt>
    <dgm:pt modelId="{C8C348A0-9911-4459-B554-7C8427C6BED8}" type="parTrans" cxnId="{AC6A230C-B239-44A0-A374-AC839776A051}">
      <dgm:prSet/>
      <dgm:spPr/>
      <dgm:t>
        <a:bodyPr/>
        <a:lstStyle/>
        <a:p>
          <a:endParaRPr lang="en-US"/>
        </a:p>
      </dgm:t>
    </dgm:pt>
    <dgm:pt modelId="{544B70CA-E6B2-4B87-B3E1-3D8C7A5005C1}" type="sibTrans" cxnId="{AC6A230C-B239-44A0-A374-AC839776A051}">
      <dgm:prSet/>
      <dgm:spPr/>
      <dgm:t>
        <a:bodyPr/>
        <a:lstStyle/>
        <a:p>
          <a:endParaRPr lang="en-US"/>
        </a:p>
      </dgm:t>
    </dgm:pt>
    <dgm:pt modelId="{834A5976-2CD5-41F9-8B01-F8E576366E86}">
      <dgm:prSet/>
      <dgm:spPr/>
      <dgm:t>
        <a:bodyPr/>
        <a:lstStyle/>
        <a:p>
          <a:r>
            <a:rPr lang="en-US"/>
            <a:t>AAU/APLU: </a:t>
          </a:r>
          <a:r>
            <a:rPr lang="en-US">
              <a:hlinkClick xmlns:r="http://schemas.openxmlformats.org/officeDocument/2006/relationships" r:id="rId7"/>
            </a:rPr>
            <a:t>Guide to Accelerate Public Access to Research Data</a:t>
          </a:r>
          <a:endParaRPr lang="en-US"/>
        </a:p>
      </dgm:t>
    </dgm:pt>
    <dgm:pt modelId="{0327A280-C7AC-408A-B966-941B009BA9DF}" type="parTrans" cxnId="{87DF3A1F-3D13-441D-A2CC-18874C754810}">
      <dgm:prSet/>
      <dgm:spPr/>
      <dgm:t>
        <a:bodyPr/>
        <a:lstStyle/>
        <a:p>
          <a:endParaRPr lang="en-US"/>
        </a:p>
      </dgm:t>
    </dgm:pt>
    <dgm:pt modelId="{7DFC48A7-38E7-426D-B20D-6A282BEE5B26}" type="sibTrans" cxnId="{87DF3A1F-3D13-441D-A2CC-18874C754810}">
      <dgm:prSet/>
      <dgm:spPr/>
      <dgm:t>
        <a:bodyPr/>
        <a:lstStyle/>
        <a:p>
          <a:endParaRPr lang="en-US"/>
        </a:p>
      </dgm:t>
    </dgm:pt>
    <dgm:pt modelId="{F743ABD6-4EC0-46E9-BE57-63A7C47C0509}">
      <dgm:prSet/>
      <dgm:spPr/>
      <dgm:t>
        <a:bodyPr/>
        <a:lstStyle/>
        <a:p>
          <a:r>
            <a:rPr lang="en-US" dirty="0"/>
            <a:t>COGR/ARL: </a:t>
          </a:r>
          <a:r>
            <a:rPr lang="en-US" dirty="0">
              <a:hlinkClick xmlns:r="http://schemas.openxmlformats.org/officeDocument/2006/relationships" r:id="rId8"/>
            </a:rPr>
            <a:t>NIH Data Management and Sharing Readiness Guide</a:t>
          </a:r>
          <a:endParaRPr lang="en-US" dirty="0"/>
        </a:p>
      </dgm:t>
    </dgm:pt>
    <dgm:pt modelId="{95337CE4-2E26-4CE0-9BF9-93176986A940}" type="parTrans" cxnId="{7DE9ED69-B484-4C5F-9F07-A1B356D54735}">
      <dgm:prSet/>
      <dgm:spPr/>
      <dgm:t>
        <a:bodyPr/>
        <a:lstStyle/>
        <a:p>
          <a:endParaRPr lang="en-US"/>
        </a:p>
      </dgm:t>
    </dgm:pt>
    <dgm:pt modelId="{F479B7C3-2F97-49CE-8F22-C296A7A9F219}" type="sibTrans" cxnId="{7DE9ED69-B484-4C5F-9F07-A1B356D54735}">
      <dgm:prSet/>
      <dgm:spPr/>
      <dgm:t>
        <a:bodyPr/>
        <a:lstStyle/>
        <a:p>
          <a:endParaRPr lang="en-US"/>
        </a:p>
      </dgm:t>
    </dgm:pt>
    <dgm:pt modelId="{924FD06A-66EB-44BC-881F-6B91DDFB84EA}">
      <dgm:prSet/>
      <dgm:spPr/>
      <dgm:t>
        <a:bodyPr/>
        <a:lstStyle/>
        <a:p>
          <a:r>
            <a:rPr lang="en-US"/>
            <a:t>Wilkenson, et al. (</a:t>
          </a:r>
          <a:r>
            <a:rPr lang="en-US" i="1"/>
            <a:t>Nature</a:t>
          </a:r>
          <a:r>
            <a:rPr lang="en-US"/>
            <a:t>): </a:t>
          </a:r>
          <a:r>
            <a:rPr lang="en-US">
              <a:hlinkClick xmlns:r="http://schemas.openxmlformats.org/officeDocument/2006/relationships" r:id="rId9"/>
            </a:rPr>
            <a:t>The FAIR Guiding Principles for scientific data management and stewardship</a:t>
          </a:r>
          <a:endParaRPr lang="en-US"/>
        </a:p>
      </dgm:t>
    </dgm:pt>
    <dgm:pt modelId="{39FFF70F-1DEA-4899-A1B1-EBD61FF3A246}" type="parTrans" cxnId="{CB40BFEA-7523-4672-AD8E-BF527228CFBA}">
      <dgm:prSet/>
      <dgm:spPr/>
      <dgm:t>
        <a:bodyPr/>
        <a:lstStyle/>
        <a:p>
          <a:endParaRPr lang="en-US"/>
        </a:p>
      </dgm:t>
    </dgm:pt>
    <dgm:pt modelId="{7A5CA268-3D10-40BB-BEDC-C53AD1085B8C}" type="sibTrans" cxnId="{CB40BFEA-7523-4672-AD8E-BF527228CFBA}">
      <dgm:prSet/>
      <dgm:spPr/>
      <dgm:t>
        <a:bodyPr/>
        <a:lstStyle/>
        <a:p>
          <a:endParaRPr lang="en-US"/>
        </a:p>
      </dgm:t>
    </dgm:pt>
    <dgm:pt modelId="{FFF8B552-A12A-4861-BC85-6D6DF17F3987}" type="pres">
      <dgm:prSet presAssocID="{92E12E33-D3B1-4D69-A05D-AFCD4A915F97}" presName="linear" presStyleCnt="0">
        <dgm:presLayoutVars>
          <dgm:animLvl val="lvl"/>
          <dgm:resizeHandles val="exact"/>
        </dgm:presLayoutVars>
      </dgm:prSet>
      <dgm:spPr/>
    </dgm:pt>
    <dgm:pt modelId="{2503B818-0EA7-4BA4-9507-DE938312D6A8}" type="pres">
      <dgm:prSet presAssocID="{7AEC8915-93F7-4B64-BEE9-2BA156B5FF56}" presName="parentText" presStyleLbl="node1" presStyleIdx="0" presStyleCnt="2">
        <dgm:presLayoutVars>
          <dgm:chMax val="0"/>
          <dgm:bulletEnabled val="1"/>
        </dgm:presLayoutVars>
      </dgm:prSet>
      <dgm:spPr/>
    </dgm:pt>
    <dgm:pt modelId="{749E85CA-E4B9-4414-AC05-121BDF9737AB}" type="pres">
      <dgm:prSet presAssocID="{7AEC8915-93F7-4B64-BEE9-2BA156B5FF56}" presName="childText" presStyleLbl="revTx" presStyleIdx="0" presStyleCnt="2">
        <dgm:presLayoutVars>
          <dgm:bulletEnabled val="1"/>
        </dgm:presLayoutVars>
      </dgm:prSet>
      <dgm:spPr/>
    </dgm:pt>
    <dgm:pt modelId="{832A1B4C-FD3A-4A75-878C-E9A452356992}" type="pres">
      <dgm:prSet presAssocID="{56F6EA92-FB1A-4894-9AAC-8DCBA8859271}" presName="parentText" presStyleLbl="node1" presStyleIdx="1" presStyleCnt="2">
        <dgm:presLayoutVars>
          <dgm:chMax val="0"/>
          <dgm:bulletEnabled val="1"/>
        </dgm:presLayoutVars>
      </dgm:prSet>
      <dgm:spPr/>
    </dgm:pt>
    <dgm:pt modelId="{16A77B8F-2A3D-4DC3-B7BB-32E148AE51D5}" type="pres">
      <dgm:prSet presAssocID="{56F6EA92-FB1A-4894-9AAC-8DCBA8859271}" presName="childText" presStyleLbl="revTx" presStyleIdx="1" presStyleCnt="2">
        <dgm:presLayoutVars>
          <dgm:bulletEnabled val="1"/>
        </dgm:presLayoutVars>
      </dgm:prSet>
      <dgm:spPr/>
    </dgm:pt>
  </dgm:ptLst>
  <dgm:cxnLst>
    <dgm:cxn modelId="{AC6A230C-B239-44A0-A374-AC839776A051}" srcId="{92E12E33-D3B1-4D69-A05D-AFCD4A915F97}" destId="{56F6EA92-FB1A-4894-9AAC-8DCBA8859271}" srcOrd="1" destOrd="0" parTransId="{C8C348A0-9911-4459-B554-7C8427C6BED8}" sibTransId="{544B70CA-E6B2-4B87-B3E1-3D8C7A5005C1}"/>
    <dgm:cxn modelId="{87DF3A1F-3D13-441D-A2CC-18874C754810}" srcId="{56F6EA92-FB1A-4894-9AAC-8DCBA8859271}" destId="{834A5976-2CD5-41F9-8B01-F8E576366E86}" srcOrd="0" destOrd="0" parTransId="{0327A280-C7AC-408A-B966-941B009BA9DF}" sibTransId="{7DFC48A7-38E7-426D-B20D-6A282BEE5B26}"/>
    <dgm:cxn modelId="{D9CB5927-409D-4BAC-9C08-1C4607CCD202}" type="presOf" srcId="{EBD3FA40-8527-4640-8BCF-3D6818697DD0}" destId="{749E85CA-E4B9-4414-AC05-121BDF9737AB}" srcOrd="0" destOrd="0" presId="urn:microsoft.com/office/officeart/2005/8/layout/vList2"/>
    <dgm:cxn modelId="{7DE9ED69-B484-4C5F-9F07-A1B356D54735}" srcId="{56F6EA92-FB1A-4894-9AAC-8DCBA8859271}" destId="{F743ABD6-4EC0-46E9-BE57-63A7C47C0509}" srcOrd="1" destOrd="0" parTransId="{95337CE4-2E26-4CE0-9BF9-93176986A940}" sibTransId="{F479B7C3-2F97-49CE-8F22-C296A7A9F219}"/>
    <dgm:cxn modelId="{C248DE50-8CF0-4D06-8A43-D719183AE34C}" type="presOf" srcId="{834A5976-2CD5-41F9-8B01-F8E576366E86}" destId="{16A77B8F-2A3D-4DC3-B7BB-32E148AE51D5}" srcOrd="0" destOrd="0" presId="urn:microsoft.com/office/officeart/2005/8/layout/vList2"/>
    <dgm:cxn modelId="{8A640677-E824-4851-BB5D-FEBED5982E24}" type="presOf" srcId="{56F6EA92-FB1A-4894-9AAC-8DCBA8859271}" destId="{832A1B4C-FD3A-4A75-878C-E9A452356992}" srcOrd="0" destOrd="0" presId="urn:microsoft.com/office/officeart/2005/8/layout/vList2"/>
    <dgm:cxn modelId="{82299B77-FC2E-49B7-8D18-E96A21373BD4}" type="presOf" srcId="{7AEC8915-93F7-4B64-BEE9-2BA156B5FF56}" destId="{2503B818-0EA7-4BA4-9507-DE938312D6A8}" srcOrd="0" destOrd="0" presId="urn:microsoft.com/office/officeart/2005/8/layout/vList2"/>
    <dgm:cxn modelId="{F5C4CC8D-C647-49D4-9428-B3648B384173}" srcId="{7AEC8915-93F7-4B64-BEE9-2BA156B5FF56}" destId="{D4E33A0C-6184-41D9-AA30-04E523709A67}" srcOrd="2" destOrd="0" parTransId="{6CE50358-E8E9-4DC4-B94C-A5BFC1657C4E}" sibTransId="{5997B15D-70B3-4F1D-BD5D-4EC0D598A809}"/>
    <dgm:cxn modelId="{D8890296-9E86-44BB-8638-D4F6A90129CB}" type="presOf" srcId="{924FD06A-66EB-44BC-881F-6B91DDFB84EA}" destId="{16A77B8F-2A3D-4DC3-B7BB-32E148AE51D5}" srcOrd="0" destOrd="2" presId="urn:microsoft.com/office/officeart/2005/8/layout/vList2"/>
    <dgm:cxn modelId="{4874CFA9-C631-4826-8DB2-326566805370}" srcId="{7AEC8915-93F7-4B64-BEE9-2BA156B5FF56}" destId="{776508F2-A895-489F-A410-FE16E548E31F}" srcOrd="1" destOrd="0" parTransId="{EC5BCA7A-F9C4-445C-B9C8-F0626350838B}" sibTransId="{7C1EED29-3BE2-41B4-9004-BC1B93300A1B}"/>
    <dgm:cxn modelId="{D86409AB-A938-475A-99EE-D304CDFD93F9}" type="presOf" srcId="{F743ABD6-4EC0-46E9-BE57-63A7C47C0509}" destId="{16A77B8F-2A3D-4DC3-B7BB-32E148AE51D5}" srcOrd="0" destOrd="1" presId="urn:microsoft.com/office/officeart/2005/8/layout/vList2"/>
    <dgm:cxn modelId="{86E960B1-16D0-44DB-8D8E-515974D4F6C9}" type="presOf" srcId="{776508F2-A895-489F-A410-FE16E548E31F}" destId="{749E85CA-E4B9-4414-AC05-121BDF9737AB}" srcOrd="0" destOrd="1" presId="urn:microsoft.com/office/officeart/2005/8/layout/vList2"/>
    <dgm:cxn modelId="{05276AB2-D88C-4AAE-B9BF-E0DE9E256EB5}" srcId="{92E12E33-D3B1-4D69-A05D-AFCD4A915F97}" destId="{7AEC8915-93F7-4B64-BEE9-2BA156B5FF56}" srcOrd="0" destOrd="0" parTransId="{1A01A0E9-86BA-49FA-92B5-E0547292AE4C}" sibTransId="{64D8F066-3315-4CFE-A35F-223D52A9F941}"/>
    <dgm:cxn modelId="{E64140BA-2F21-4649-A88A-DE1A443B167B}" type="presOf" srcId="{92E12E33-D3B1-4D69-A05D-AFCD4A915F97}" destId="{FFF8B552-A12A-4861-BC85-6D6DF17F3987}" srcOrd="0" destOrd="0" presId="urn:microsoft.com/office/officeart/2005/8/layout/vList2"/>
    <dgm:cxn modelId="{8B05F1DA-0A16-4DE1-BB1F-3EF780395905}" srcId="{7AEC8915-93F7-4B64-BEE9-2BA156B5FF56}" destId="{EBD3FA40-8527-4640-8BCF-3D6818697DD0}" srcOrd="0" destOrd="0" parTransId="{3645081E-951C-4D6E-BAEE-6229736BC1E2}" sibTransId="{831BC635-BF1F-4AE0-BA3A-0A9159E5487C}"/>
    <dgm:cxn modelId="{BCA89BEA-F80E-4CC9-B749-62E54663024F}" type="presOf" srcId="{D4E33A0C-6184-41D9-AA30-04E523709A67}" destId="{749E85CA-E4B9-4414-AC05-121BDF9737AB}" srcOrd="0" destOrd="2" presId="urn:microsoft.com/office/officeart/2005/8/layout/vList2"/>
    <dgm:cxn modelId="{CB40BFEA-7523-4672-AD8E-BF527228CFBA}" srcId="{56F6EA92-FB1A-4894-9AAC-8DCBA8859271}" destId="{924FD06A-66EB-44BC-881F-6B91DDFB84EA}" srcOrd="2" destOrd="0" parTransId="{39FFF70F-1DEA-4899-A1B1-EBD61FF3A246}" sibTransId="{7A5CA268-3D10-40BB-BEDC-C53AD1085B8C}"/>
    <dgm:cxn modelId="{D244DAEB-8A7B-4898-B807-126B0F3FB1A1}" type="presParOf" srcId="{FFF8B552-A12A-4861-BC85-6D6DF17F3987}" destId="{2503B818-0EA7-4BA4-9507-DE938312D6A8}" srcOrd="0" destOrd="0" presId="urn:microsoft.com/office/officeart/2005/8/layout/vList2"/>
    <dgm:cxn modelId="{422C48A3-F71A-45E5-BD12-6F5C1AC7B1F9}" type="presParOf" srcId="{FFF8B552-A12A-4861-BC85-6D6DF17F3987}" destId="{749E85CA-E4B9-4414-AC05-121BDF9737AB}" srcOrd="1" destOrd="0" presId="urn:microsoft.com/office/officeart/2005/8/layout/vList2"/>
    <dgm:cxn modelId="{57969DA4-291D-49BA-A520-981234A9E06C}" type="presParOf" srcId="{FFF8B552-A12A-4861-BC85-6D6DF17F3987}" destId="{832A1B4C-FD3A-4A75-878C-E9A452356992}" srcOrd="2" destOrd="0" presId="urn:microsoft.com/office/officeart/2005/8/layout/vList2"/>
    <dgm:cxn modelId="{346B323F-CA8E-4F5F-9787-2ABEAD27BD09}" type="presParOf" srcId="{FFF8B552-A12A-4861-BC85-6D6DF17F3987}" destId="{16A77B8F-2A3D-4DC3-B7BB-32E148AE51D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65C228-EFB8-4912-811B-A3B2D9C10F1C}"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8B5EE89F-35C6-4A4F-9F29-7EA99E43B40C}">
      <dgm:prSet custT="1"/>
      <dgm:spPr>
        <a:xfrm>
          <a:off x="0" y="671"/>
          <a:ext cx="6263640" cy="1100668"/>
        </a:xfrm>
        <a:prstGeom prst="rect">
          <a:avLst/>
        </a:prstGeom>
        <a:noFill/>
        <a:ln>
          <a:noFill/>
        </a:ln>
        <a:effectLst/>
      </dgm:spPr>
      <dgm: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Institution-specific templates</a:t>
          </a:r>
        </a:p>
      </dgm:t>
    </dgm:pt>
    <dgm:pt modelId="{B2628790-715A-43A3-B160-0CE1B0B00AF2}" type="parTrans" cxnId="{ECC89E14-7C6D-4E65-9DD0-BCE5B23CCBFE}">
      <dgm:prSet/>
      <dgm:spPr/>
      <dgm:t>
        <a:bodyPr/>
        <a:lstStyle/>
        <a:p>
          <a:endParaRPr lang="en-US"/>
        </a:p>
      </dgm:t>
    </dgm:pt>
    <dgm:pt modelId="{1B380CAF-F022-4233-82CE-F795AD1EBFA4}" type="sibTrans" cxnId="{ECC89E14-7C6D-4E65-9DD0-BCE5B23CCBFE}">
      <dgm:prSet/>
      <dgm:spPr/>
      <dgm:t>
        <a:bodyPr/>
        <a:lstStyle/>
        <a:p>
          <a:endParaRPr lang="en-US"/>
        </a:p>
      </dgm:t>
    </dgm:pt>
    <dgm:pt modelId="{2A357403-48DB-4BB9-AC20-C1EEBCF548A4}">
      <dgm:prSet custT="1"/>
      <dgm:spPr>
        <a:xfrm>
          <a:off x="0" y="1101340"/>
          <a:ext cx="6263640" cy="1100668"/>
        </a:xfrm>
        <a:prstGeom prst="rect">
          <a:avLst/>
        </a:prstGeom>
        <a:noFill/>
        <a:ln>
          <a:noFill/>
        </a:ln>
        <a:effectLst/>
      </dgm:spPr>
      <dgm:t>
        <a:bodyPr/>
        <a:lstStyle/>
        <a:p>
          <a:pPr>
            <a:lnSpc>
              <a:spcPct val="100000"/>
            </a:lnSpc>
            <a:buNone/>
          </a:pPr>
          <a:r>
            <a:rPr lang="en-US" sz="2000" dirty="0">
              <a:solidFill>
                <a:sysClr val="windowText" lastClr="000000">
                  <a:hueOff val="0"/>
                  <a:satOff val="0"/>
                  <a:lumOff val="0"/>
                  <a:alphaOff val="0"/>
                </a:sysClr>
              </a:solidFill>
              <a:latin typeface="+mn-lt"/>
              <a:ea typeface="+mn-ea"/>
              <a:cs typeface="+mn-cs"/>
            </a:rPr>
            <a:t>Onboarding/offboarding checklists</a:t>
          </a:r>
        </a:p>
      </dgm:t>
    </dgm:pt>
    <dgm:pt modelId="{FDB288DA-27B7-4AE2-B561-186CF93D6A2B}" type="parTrans" cxnId="{049CC72E-10CC-41BD-8C2F-A19F6CA8B8C8}">
      <dgm:prSet/>
      <dgm:spPr/>
      <dgm:t>
        <a:bodyPr/>
        <a:lstStyle/>
        <a:p>
          <a:endParaRPr lang="en-US"/>
        </a:p>
      </dgm:t>
    </dgm:pt>
    <dgm:pt modelId="{3793E46A-F782-40DD-9E6D-CEC8D6CDD943}" type="sibTrans" cxnId="{049CC72E-10CC-41BD-8C2F-A19F6CA8B8C8}">
      <dgm:prSet/>
      <dgm:spPr/>
      <dgm:t>
        <a:bodyPr/>
        <a:lstStyle/>
        <a:p>
          <a:endParaRPr lang="en-US"/>
        </a:p>
      </dgm:t>
    </dgm:pt>
    <dgm:pt modelId="{22052E39-B72A-4535-AE8E-F3EE170E6A10}">
      <dgm:prSet custT="1"/>
      <dgm:spPr>
        <a:xfrm>
          <a:off x="0" y="2202009"/>
          <a:ext cx="6263640" cy="1100668"/>
        </a:xfrm>
        <a:prstGeom prst="rect">
          <a:avLst/>
        </a:prstGeom>
        <a:noFill/>
        <a:ln>
          <a:noFill/>
        </a:ln>
        <a:effectLst/>
      </dgm:spPr>
      <dgm: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DUA resources</a:t>
          </a:r>
        </a:p>
      </dgm:t>
    </dgm:pt>
    <dgm:pt modelId="{3B710D1C-5401-43A6-A476-3EF36E18AD9B}" type="parTrans" cxnId="{4637CF85-ED23-4F58-B9EF-C5F00F456FB3}">
      <dgm:prSet/>
      <dgm:spPr/>
      <dgm:t>
        <a:bodyPr/>
        <a:lstStyle/>
        <a:p>
          <a:endParaRPr lang="en-US"/>
        </a:p>
      </dgm:t>
    </dgm:pt>
    <dgm:pt modelId="{591A0182-30E4-4019-AB7C-EC5BB0FE954E}" type="sibTrans" cxnId="{4637CF85-ED23-4F58-B9EF-C5F00F456FB3}">
      <dgm:prSet/>
      <dgm:spPr/>
      <dgm:t>
        <a:bodyPr/>
        <a:lstStyle/>
        <a:p>
          <a:endParaRPr lang="en-US"/>
        </a:p>
      </dgm:t>
    </dgm:pt>
    <dgm:pt modelId="{4B5E47E7-7D15-446C-8A0D-4B22DD9CD445}">
      <dgm:prSet custT="1"/>
      <dgm:spPr>
        <a:xfrm>
          <a:off x="0" y="3302678"/>
          <a:ext cx="6263640" cy="1100668"/>
        </a:xfrm>
        <a:prstGeom prst="rect">
          <a:avLst/>
        </a:prstGeom>
        <a:noFill/>
        <a:ln>
          <a:noFill/>
        </a:ln>
        <a:effectLst/>
      </dgm:spPr>
      <dgm: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Storage and security tools</a:t>
          </a:r>
        </a:p>
      </dgm:t>
    </dgm:pt>
    <dgm:pt modelId="{19EB6290-F604-4511-B54E-428A8CBA30E5}" type="parTrans" cxnId="{DDA7CB28-CF62-486B-8B7A-D35460F4FD1F}">
      <dgm:prSet/>
      <dgm:spPr/>
      <dgm:t>
        <a:bodyPr/>
        <a:lstStyle/>
        <a:p>
          <a:endParaRPr lang="en-US"/>
        </a:p>
      </dgm:t>
    </dgm:pt>
    <dgm:pt modelId="{0A2055F1-4B4D-49DA-AB02-E1A8D74A5730}" type="sibTrans" cxnId="{DDA7CB28-CF62-486B-8B7A-D35460F4FD1F}">
      <dgm:prSet/>
      <dgm:spPr/>
      <dgm:t>
        <a:bodyPr/>
        <a:lstStyle/>
        <a:p>
          <a:endParaRPr lang="en-US"/>
        </a:p>
      </dgm:t>
    </dgm:pt>
    <dgm:pt modelId="{DF47BB2F-7528-49D1-9802-B1B00A736CF8}">
      <dgm:prSet custT="1"/>
      <dgm:spPr>
        <a:xfrm>
          <a:off x="0" y="4403347"/>
          <a:ext cx="6263640" cy="1100668"/>
        </a:xfrm>
        <a:prstGeom prst="rect">
          <a:avLst/>
        </a:prstGeom>
        <a:noFill/>
        <a:ln>
          <a:noFill/>
        </a:ln>
        <a:effectLst/>
      </dgm:spPr>
      <dgm: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Electronic lab notebook (ELN) resources</a:t>
          </a:r>
        </a:p>
      </dgm:t>
    </dgm:pt>
    <dgm:pt modelId="{FAF85790-77B6-484B-832E-259F7A542F26}" type="parTrans" cxnId="{236488E5-0E9C-435E-97C4-F955F7834982}">
      <dgm:prSet/>
      <dgm:spPr/>
      <dgm:t>
        <a:bodyPr/>
        <a:lstStyle/>
        <a:p>
          <a:endParaRPr lang="en-US"/>
        </a:p>
      </dgm:t>
    </dgm:pt>
    <dgm:pt modelId="{6C90DAC2-727A-4C6A-B49D-CCC187FE505D}" type="sibTrans" cxnId="{236488E5-0E9C-435E-97C4-F955F7834982}">
      <dgm:prSet/>
      <dgm:spPr/>
      <dgm:t>
        <a:bodyPr/>
        <a:lstStyle/>
        <a:p>
          <a:endParaRPr lang="en-US"/>
        </a:p>
      </dgm:t>
    </dgm:pt>
    <dgm:pt modelId="{3FF132DA-A52F-462E-8399-BF492997DDCE}">
      <dgm:prSet custT="1"/>
      <dgm:spPr>
        <a:xfrm>
          <a:off x="0" y="4403347"/>
          <a:ext cx="6263640" cy="1100668"/>
        </a:xfrm>
        <a:noFill/>
        <a:ln>
          <a:noFill/>
        </a:ln>
        <a:effectLst/>
      </dgm:spPr>
      <dgm: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Metadata guides</a:t>
          </a:r>
        </a:p>
      </dgm:t>
    </dgm:pt>
    <dgm:pt modelId="{02BA3B34-5A19-4D99-9610-42850AF0533C}" type="parTrans" cxnId="{55BAA816-B190-4D6A-8AEC-F163DE3824B8}">
      <dgm:prSet/>
      <dgm:spPr/>
      <dgm:t>
        <a:bodyPr/>
        <a:lstStyle/>
        <a:p>
          <a:endParaRPr lang="en-US"/>
        </a:p>
      </dgm:t>
    </dgm:pt>
    <dgm:pt modelId="{E1CAB05C-9FCD-4722-A2EA-7B4D15A301E7}" type="sibTrans" cxnId="{55BAA816-B190-4D6A-8AEC-F163DE3824B8}">
      <dgm:prSet/>
      <dgm:spPr/>
      <dgm:t>
        <a:bodyPr/>
        <a:lstStyle/>
        <a:p>
          <a:endParaRPr lang="en-US"/>
        </a:p>
      </dgm:t>
    </dgm:pt>
    <dgm:pt modelId="{FDE04526-00C1-4929-8A4D-65E14059DB8C}">
      <dgm:prSet custT="1"/>
      <dgm:spPr>
        <a:xfrm>
          <a:off x="0" y="4403347"/>
          <a:ext cx="6263640" cy="1100668"/>
        </a:xfrm>
        <a:noFill/>
        <a:ln>
          <a:noFill/>
        </a:ln>
        <a:effectLst/>
      </dgm:spPr>
      <dgm: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Repository resources</a:t>
          </a:r>
        </a:p>
      </dgm:t>
    </dgm:pt>
    <dgm:pt modelId="{DAF8D8B0-0ADF-4C63-9BA6-1F02F384708C}" type="parTrans" cxnId="{CC3905F9-D925-47F9-AEB7-79FA9657E822}">
      <dgm:prSet/>
      <dgm:spPr/>
      <dgm:t>
        <a:bodyPr/>
        <a:lstStyle/>
        <a:p>
          <a:endParaRPr lang="en-US"/>
        </a:p>
      </dgm:t>
    </dgm:pt>
    <dgm:pt modelId="{8E0C093C-5017-4A98-8819-A58B9ED7A9BE}" type="sibTrans" cxnId="{CC3905F9-D925-47F9-AEB7-79FA9657E822}">
      <dgm:prSet/>
      <dgm:spPr/>
      <dgm:t>
        <a:bodyPr/>
        <a:lstStyle/>
        <a:p>
          <a:endParaRPr lang="en-US"/>
        </a:p>
      </dgm:t>
    </dgm:pt>
    <dgm:pt modelId="{D647EA7B-9CBA-403D-9E5C-4AF8837DC9E5}">
      <dgm:prSet custT="1"/>
      <dgm:spPr>
        <a:xfrm>
          <a:off x="0" y="4403347"/>
          <a:ext cx="6263640" cy="1100668"/>
        </a:xfrm>
        <a:noFill/>
        <a:ln>
          <a:noFill/>
        </a:ln>
        <a:effectLst/>
      </dgm:spPr>
      <dgm:t>
        <a:bodyPr/>
        <a:lstStyle/>
        <a:p>
          <a:pPr>
            <a:lnSpc>
              <a:spcPct val="100000"/>
            </a:lnSpc>
            <a:buNone/>
          </a:pPr>
          <a:r>
            <a:rPr lang="en-US" sz="2000" kern="1200" dirty="0">
              <a:solidFill>
                <a:sysClr val="windowText" lastClr="000000">
                  <a:hueOff val="0"/>
                  <a:satOff val="0"/>
                  <a:lumOff val="0"/>
                  <a:alphaOff val="0"/>
                </a:sysClr>
              </a:solidFill>
              <a:latin typeface="Arial" panose="020B0604020202020204"/>
              <a:ea typeface="+mn-ea"/>
              <a:cs typeface="+mn-cs"/>
            </a:rPr>
            <a:t>FAQs</a:t>
          </a:r>
        </a:p>
      </dgm:t>
    </dgm:pt>
    <dgm:pt modelId="{7DE2DAB7-D1E3-45CA-8C8F-5CFA0EDC99F2}" type="parTrans" cxnId="{8C58FBF9-D45A-47A9-9A2A-D8FAABAA6FBC}">
      <dgm:prSet/>
      <dgm:spPr/>
      <dgm:t>
        <a:bodyPr/>
        <a:lstStyle/>
        <a:p>
          <a:endParaRPr lang="en-US"/>
        </a:p>
      </dgm:t>
    </dgm:pt>
    <dgm:pt modelId="{95F0850E-E6E4-409B-BF16-35571908932D}" type="sibTrans" cxnId="{8C58FBF9-D45A-47A9-9A2A-D8FAABAA6FBC}">
      <dgm:prSet/>
      <dgm:spPr/>
      <dgm:t>
        <a:bodyPr/>
        <a:lstStyle/>
        <a:p>
          <a:endParaRPr lang="en-US"/>
        </a:p>
      </dgm:t>
    </dgm:pt>
    <dgm:pt modelId="{CF9C1EA1-6D59-43DF-A83D-1EB0E9E71A49}" type="pres">
      <dgm:prSet presAssocID="{DC65C228-EFB8-4912-811B-A3B2D9C10F1C}" presName="vert0" presStyleCnt="0">
        <dgm:presLayoutVars>
          <dgm:dir/>
          <dgm:animOne val="branch"/>
          <dgm:animLvl val="lvl"/>
        </dgm:presLayoutVars>
      </dgm:prSet>
      <dgm:spPr/>
    </dgm:pt>
    <dgm:pt modelId="{AE81804F-C977-46AE-A753-327B16124187}" type="pres">
      <dgm:prSet presAssocID="{8B5EE89F-35C6-4A4F-9F29-7EA99E43B40C}" presName="thickLine" presStyleLbl="alignNode1" presStyleIdx="0" presStyleCnt="8"/>
      <dgm:spPr>
        <a:xfrm>
          <a:off x="0" y="671"/>
          <a:ext cx="6263640"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gm:spPr>
    </dgm:pt>
    <dgm:pt modelId="{9BBF699E-DDD7-4FD8-8440-5C8080DB5081}" type="pres">
      <dgm:prSet presAssocID="{8B5EE89F-35C6-4A4F-9F29-7EA99E43B40C}" presName="horz1" presStyleCnt="0"/>
      <dgm:spPr/>
    </dgm:pt>
    <dgm:pt modelId="{9E104D89-E7AC-4610-87F8-ED209DC192EC}" type="pres">
      <dgm:prSet presAssocID="{8B5EE89F-35C6-4A4F-9F29-7EA99E43B40C}" presName="tx1" presStyleLbl="revTx" presStyleIdx="0" presStyleCnt="8"/>
      <dgm:spPr/>
    </dgm:pt>
    <dgm:pt modelId="{7F300B62-E79A-4E36-9DBF-3505D66615C8}" type="pres">
      <dgm:prSet presAssocID="{8B5EE89F-35C6-4A4F-9F29-7EA99E43B40C}" presName="vert1" presStyleCnt="0"/>
      <dgm:spPr/>
    </dgm:pt>
    <dgm:pt modelId="{30FCCE4B-A549-4DF3-922E-D92B07DEF232}" type="pres">
      <dgm:prSet presAssocID="{2A357403-48DB-4BB9-AC20-C1EEBCF548A4}" presName="thickLine" presStyleLbl="alignNode1" presStyleIdx="1" presStyleCnt="8"/>
      <dgm:spPr>
        <a:xfrm>
          <a:off x="0" y="1101340"/>
          <a:ext cx="6263640" cy="0"/>
        </a:xfrm>
        <a:prstGeom prst="line">
          <a:avLst/>
        </a:prstGeom>
        <a:solidFill>
          <a:srgbClr val="5B9BD5">
            <a:hueOff val="-1689636"/>
            <a:satOff val="-4355"/>
            <a:lumOff val="-2941"/>
            <a:alphaOff val="0"/>
          </a:srgbClr>
        </a:solidFill>
        <a:ln w="12700" cap="flat" cmpd="sng" algn="ctr">
          <a:solidFill>
            <a:srgbClr val="5B9BD5">
              <a:hueOff val="-1689636"/>
              <a:satOff val="-4355"/>
              <a:lumOff val="-2941"/>
              <a:alphaOff val="0"/>
            </a:srgbClr>
          </a:solidFill>
          <a:prstDash val="solid"/>
          <a:miter lim="800000"/>
        </a:ln>
        <a:effectLst/>
      </dgm:spPr>
    </dgm:pt>
    <dgm:pt modelId="{E8E815C2-072A-4979-A4B7-2A383EB4C0AE}" type="pres">
      <dgm:prSet presAssocID="{2A357403-48DB-4BB9-AC20-C1EEBCF548A4}" presName="horz1" presStyleCnt="0"/>
      <dgm:spPr/>
    </dgm:pt>
    <dgm:pt modelId="{10C49BF4-793D-47CC-BD9C-68821E1CC524}" type="pres">
      <dgm:prSet presAssocID="{2A357403-48DB-4BB9-AC20-C1EEBCF548A4}" presName="tx1" presStyleLbl="revTx" presStyleIdx="1" presStyleCnt="8"/>
      <dgm:spPr/>
    </dgm:pt>
    <dgm:pt modelId="{3318184E-DFD4-4A5E-B69A-C47CCF338390}" type="pres">
      <dgm:prSet presAssocID="{2A357403-48DB-4BB9-AC20-C1EEBCF548A4}" presName="vert1" presStyleCnt="0"/>
      <dgm:spPr/>
    </dgm:pt>
    <dgm:pt modelId="{47E04DC9-5FA3-42DA-AF42-19799205848B}" type="pres">
      <dgm:prSet presAssocID="{22052E39-B72A-4535-AE8E-F3EE170E6A10}" presName="thickLine" presStyleLbl="alignNode1" presStyleIdx="2" presStyleCnt="8"/>
      <dgm:spPr>
        <a:xfrm>
          <a:off x="0" y="2202009"/>
          <a:ext cx="6263640" cy="0"/>
        </a:xfrm>
        <a:prstGeom prst="line">
          <a:avLst/>
        </a:prstGeom>
        <a:solidFill>
          <a:srgbClr val="5B9BD5">
            <a:hueOff val="-3379271"/>
            <a:satOff val="-8710"/>
            <a:lumOff val="-5883"/>
            <a:alphaOff val="0"/>
          </a:srgbClr>
        </a:solidFill>
        <a:ln w="12700" cap="flat" cmpd="sng" algn="ctr">
          <a:solidFill>
            <a:srgbClr val="5B9BD5">
              <a:hueOff val="-3379271"/>
              <a:satOff val="-8710"/>
              <a:lumOff val="-5883"/>
              <a:alphaOff val="0"/>
            </a:srgbClr>
          </a:solidFill>
          <a:prstDash val="solid"/>
          <a:miter lim="800000"/>
        </a:ln>
        <a:effectLst/>
      </dgm:spPr>
    </dgm:pt>
    <dgm:pt modelId="{C7237DD2-A427-4A5E-B753-EF2A04D45045}" type="pres">
      <dgm:prSet presAssocID="{22052E39-B72A-4535-AE8E-F3EE170E6A10}" presName="horz1" presStyleCnt="0"/>
      <dgm:spPr/>
    </dgm:pt>
    <dgm:pt modelId="{057A9881-7868-4D42-B14A-75C35B61E402}" type="pres">
      <dgm:prSet presAssocID="{22052E39-B72A-4535-AE8E-F3EE170E6A10}" presName="tx1" presStyleLbl="revTx" presStyleIdx="2" presStyleCnt="8"/>
      <dgm:spPr/>
    </dgm:pt>
    <dgm:pt modelId="{5BF9218F-3C80-4D19-9576-87E484994086}" type="pres">
      <dgm:prSet presAssocID="{22052E39-B72A-4535-AE8E-F3EE170E6A10}" presName="vert1" presStyleCnt="0"/>
      <dgm:spPr/>
    </dgm:pt>
    <dgm:pt modelId="{5D017B66-D492-4CAB-B96A-EA7CC608E7F5}" type="pres">
      <dgm:prSet presAssocID="{4B5E47E7-7D15-446C-8A0D-4B22DD9CD445}" presName="thickLine" presStyleLbl="alignNode1" presStyleIdx="3" presStyleCnt="8"/>
      <dgm:spPr>
        <a:xfrm>
          <a:off x="0" y="3302678"/>
          <a:ext cx="6263640" cy="0"/>
        </a:xfrm>
        <a:prstGeom prst="line">
          <a:avLst/>
        </a:prstGeom>
        <a:solidFill>
          <a:srgbClr val="5B9BD5">
            <a:hueOff val="-5068907"/>
            <a:satOff val="-13064"/>
            <a:lumOff val="-8824"/>
            <a:alphaOff val="0"/>
          </a:srgbClr>
        </a:solidFill>
        <a:ln w="12700" cap="flat" cmpd="sng" algn="ctr">
          <a:solidFill>
            <a:srgbClr val="5B9BD5">
              <a:hueOff val="-5068907"/>
              <a:satOff val="-13064"/>
              <a:lumOff val="-8824"/>
              <a:alphaOff val="0"/>
            </a:srgbClr>
          </a:solidFill>
          <a:prstDash val="solid"/>
          <a:miter lim="800000"/>
        </a:ln>
        <a:effectLst/>
      </dgm:spPr>
    </dgm:pt>
    <dgm:pt modelId="{829BDF54-3EA0-4440-A390-6A4D22E06C26}" type="pres">
      <dgm:prSet presAssocID="{4B5E47E7-7D15-446C-8A0D-4B22DD9CD445}" presName="horz1" presStyleCnt="0"/>
      <dgm:spPr/>
    </dgm:pt>
    <dgm:pt modelId="{77BDEFDA-EF32-4D31-BDD1-0F9FDE8058B1}" type="pres">
      <dgm:prSet presAssocID="{4B5E47E7-7D15-446C-8A0D-4B22DD9CD445}" presName="tx1" presStyleLbl="revTx" presStyleIdx="3" presStyleCnt="8"/>
      <dgm:spPr/>
    </dgm:pt>
    <dgm:pt modelId="{C68BE7B8-99C5-4D60-878C-23B0F9157F08}" type="pres">
      <dgm:prSet presAssocID="{4B5E47E7-7D15-446C-8A0D-4B22DD9CD445}" presName="vert1" presStyleCnt="0"/>
      <dgm:spPr/>
    </dgm:pt>
    <dgm:pt modelId="{F54FE5F5-0D13-43F1-B4D6-942D384C5427}" type="pres">
      <dgm:prSet presAssocID="{DF47BB2F-7528-49D1-9802-B1B00A736CF8}" presName="thickLine" presStyleLbl="alignNode1" presStyleIdx="4" presStyleCnt="8"/>
      <dgm:spPr>
        <a:xfrm>
          <a:off x="0" y="4403347"/>
          <a:ext cx="6263640" cy="0"/>
        </a:xfrm>
        <a:prstGeom prst="line">
          <a:avLst/>
        </a:prstGeom>
        <a:solidFill>
          <a:srgbClr val="5B9BD5">
            <a:hueOff val="-6758543"/>
            <a:satOff val="-17419"/>
            <a:lumOff val="-11765"/>
            <a:alphaOff val="0"/>
          </a:srgbClr>
        </a:solidFill>
        <a:ln w="12700" cap="flat" cmpd="sng" algn="ctr">
          <a:solidFill>
            <a:srgbClr val="5B9BD5">
              <a:hueOff val="-6758543"/>
              <a:satOff val="-17419"/>
              <a:lumOff val="-11765"/>
              <a:alphaOff val="0"/>
            </a:srgbClr>
          </a:solidFill>
          <a:prstDash val="solid"/>
          <a:miter lim="800000"/>
        </a:ln>
        <a:effectLst/>
      </dgm:spPr>
    </dgm:pt>
    <dgm:pt modelId="{963540F1-4AFD-4E5D-AB73-97CA59A81787}" type="pres">
      <dgm:prSet presAssocID="{DF47BB2F-7528-49D1-9802-B1B00A736CF8}" presName="horz1" presStyleCnt="0"/>
      <dgm:spPr/>
    </dgm:pt>
    <dgm:pt modelId="{C531006C-4B92-47CE-9296-64F88B8A5855}" type="pres">
      <dgm:prSet presAssocID="{DF47BB2F-7528-49D1-9802-B1B00A736CF8}" presName="tx1" presStyleLbl="revTx" presStyleIdx="4" presStyleCnt="8"/>
      <dgm:spPr/>
    </dgm:pt>
    <dgm:pt modelId="{42C8DAE2-9E31-46F9-A4A2-165B51B9AFCC}" type="pres">
      <dgm:prSet presAssocID="{DF47BB2F-7528-49D1-9802-B1B00A736CF8}" presName="vert1" presStyleCnt="0"/>
      <dgm:spPr/>
    </dgm:pt>
    <dgm:pt modelId="{6271F418-E91A-44B2-A156-7ECF10BB101E}" type="pres">
      <dgm:prSet presAssocID="{3FF132DA-A52F-462E-8399-BF492997DDCE}" presName="thickLine" presStyleLbl="alignNode1" presStyleIdx="5" presStyleCnt="8"/>
      <dgm:spPr/>
    </dgm:pt>
    <dgm:pt modelId="{B488BDEB-4581-4205-9203-D789E739B682}" type="pres">
      <dgm:prSet presAssocID="{3FF132DA-A52F-462E-8399-BF492997DDCE}" presName="horz1" presStyleCnt="0"/>
      <dgm:spPr/>
    </dgm:pt>
    <dgm:pt modelId="{CAC2AAE7-56BD-4CFE-978C-EC05B634C599}" type="pres">
      <dgm:prSet presAssocID="{3FF132DA-A52F-462E-8399-BF492997DDCE}" presName="tx1" presStyleLbl="revTx" presStyleIdx="5" presStyleCnt="8"/>
      <dgm:spPr>
        <a:prstGeom prst="rect">
          <a:avLst/>
        </a:prstGeom>
      </dgm:spPr>
    </dgm:pt>
    <dgm:pt modelId="{0A022091-D5CD-46CE-B70D-EFAA5D6F68C8}" type="pres">
      <dgm:prSet presAssocID="{3FF132DA-A52F-462E-8399-BF492997DDCE}" presName="vert1" presStyleCnt="0"/>
      <dgm:spPr/>
    </dgm:pt>
    <dgm:pt modelId="{77F2533D-256A-4658-802A-7E67D15D3EE0}" type="pres">
      <dgm:prSet presAssocID="{FDE04526-00C1-4929-8A4D-65E14059DB8C}" presName="thickLine" presStyleLbl="alignNode1" presStyleIdx="6" presStyleCnt="8"/>
      <dgm:spPr/>
    </dgm:pt>
    <dgm:pt modelId="{E99BAD6F-4586-4959-8D8A-9F5374A40007}" type="pres">
      <dgm:prSet presAssocID="{FDE04526-00C1-4929-8A4D-65E14059DB8C}" presName="horz1" presStyleCnt="0"/>
      <dgm:spPr/>
    </dgm:pt>
    <dgm:pt modelId="{5ED47D30-53D9-4125-94AE-B53FDF745525}" type="pres">
      <dgm:prSet presAssocID="{FDE04526-00C1-4929-8A4D-65E14059DB8C}" presName="tx1" presStyleLbl="revTx" presStyleIdx="6" presStyleCnt="8"/>
      <dgm:spPr/>
    </dgm:pt>
    <dgm:pt modelId="{D71FB3BA-1831-4146-96D1-1C32EFCCB6D1}" type="pres">
      <dgm:prSet presAssocID="{FDE04526-00C1-4929-8A4D-65E14059DB8C}" presName="vert1" presStyleCnt="0"/>
      <dgm:spPr/>
    </dgm:pt>
    <dgm:pt modelId="{3CC514C2-107C-4515-9182-AA0B221DC462}" type="pres">
      <dgm:prSet presAssocID="{D647EA7B-9CBA-403D-9E5C-4AF8837DC9E5}" presName="thickLine" presStyleLbl="alignNode1" presStyleIdx="7" presStyleCnt="8"/>
      <dgm:spPr/>
    </dgm:pt>
    <dgm:pt modelId="{7006E2C8-89A2-4E99-9B86-6E462446ABF6}" type="pres">
      <dgm:prSet presAssocID="{D647EA7B-9CBA-403D-9E5C-4AF8837DC9E5}" presName="horz1" presStyleCnt="0"/>
      <dgm:spPr/>
    </dgm:pt>
    <dgm:pt modelId="{724A8978-E948-49B4-A401-B3A3F6486728}" type="pres">
      <dgm:prSet presAssocID="{D647EA7B-9CBA-403D-9E5C-4AF8837DC9E5}" presName="tx1" presStyleLbl="revTx" presStyleIdx="7" presStyleCnt="8"/>
      <dgm:spPr/>
    </dgm:pt>
    <dgm:pt modelId="{09296BA5-CE48-4F21-BAD2-B04567A7DAC0}" type="pres">
      <dgm:prSet presAssocID="{D647EA7B-9CBA-403D-9E5C-4AF8837DC9E5}" presName="vert1" presStyleCnt="0"/>
      <dgm:spPr/>
    </dgm:pt>
  </dgm:ptLst>
  <dgm:cxnLst>
    <dgm:cxn modelId="{BEA10C03-2281-499E-B274-F5C20D40E7B0}" type="presOf" srcId="{DC65C228-EFB8-4912-811B-A3B2D9C10F1C}" destId="{CF9C1EA1-6D59-43DF-A83D-1EB0E9E71A49}" srcOrd="0" destOrd="0" presId="urn:microsoft.com/office/officeart/2008/layout/LinedList"/>
    <dgm:cxn modelId="{7475320E-9BC2-4F95-ABF2-8CB840975C25}" type="presOf" srcId="{D647EA7B-9CBA-403D-9E5C-4AF8837DC9E5}" destId="{724A8978-E948-49B4-A401-B3A3F6486728}" srcOrd="0" destOrd="0" presId="urn:microsoft.com/office/officeart/2008/layout/LinedList"/>
    <dgm:cxn modelId="{ECC89E14-7C6D-4E65-9DD0-BCE5B23CCBFE}" srcId="{DC65C228-EFB8-4912-811B-A3B2D9C10F1C}" destId="{8B5EE89F-35C6-4A4F-9F29-7EA99E43B40C}" srcOrd="0" destOrd="0" parTransId="{B2628790-715A-43A3-B160-0CE1B0B00AF2}" sibTransId="{1B380CAF-F022-4233-82CE-F795AD1EBFA4}"/>
    <dgm:cxn modelId="{55BAA816-B190-4D6A-8AEC-F163DE3824B8}" srcId="{DC65C228-EFB8-4912-811B-A3B2D9C10F1C}" destId="{3FF132DA-A52F-462E-8399-BF492997DDCE}" srcOrd="5" destOrd="0" parTransId="{02BA3B34-5A19-4D99-9610-42850AF0533C}" sibTransId="{E1CAB05C-9FCD-4722-A2EA-7B4D15A301E7}"/>
    <dgm:cxn modelId="{E1CE0F1C-B39B-4AA8-8E63-45FBCC7ED473}" type="presOf" srcId="{8B5EE89F-35C6-4A4F-9F29-7EA99E43B40C}" destId="{9E104D89-E7AC-4610-87F8-ED209DC192EC}" srcOrd="0" destOrd="0" presId="urn:microsoft.com/office/officeart/2008/layout/LinedList"/>
    <dgm:cxn modelId="{DDA7CB28-CF62-486B-8B7A-D35460F4FD1F}" srcId="{DC65C228-EFB8-4912-811B-A3B2D9C10F1C}" destId="{4B5E47E7-7D15-446C-8A0D-4B22DD9CD445}" srcOrd="3" destOrd="0" parTransId="{19EB6290-F604-4511-B54E-428A8CBA30E5}" sibTransId="{0A2055F1-4B4D-49DA-AB02-E1A8D74A5730}"/>
    <dgm:cxn modelId="{73FFF52C-1A44-4E92-B26F-F89E6F01433E}" type="presOf" srcId="{22052E39-B72A-4535-AE8E-F3EE170E6A10}" destId="{057A9881-7868-4D42-B14A-75C35B61E402}" srcOrd="0" destOrd="0" presId="urn:microsoft.com/office/officeart/2008/layout/LinedList"/>
    <dgm:cxn modelId="{049CC72E-10CC-41BD-8C2F-A19F6CA8B8C8}" srcId="{DC65C228-EFB8-4912-811B-A3B2D9C10F1C}" destId="{2A357403-48DB-4BB9-AC20-C1EEBCF548A4}" srcOrd="1" destOrd="0" parTransId="{FDB288DA-27B7-4AE2-B561-186CF93D6A2B}" sibTransId="{3793E46A-F782-40DD-9E6D-CEC8D6CDD943}"/>
    <dgm:cxn modelId="{4637CF85-ED23-4F58-B9EF-C5F00F456FB3}" srcId="{DC65C228-EFB8-4912-811B-A3B2D9C10F1C}" destId="{22052E39-B72A-4535-AE8E-F3EE170E6A10}" srcOrd="2" destOrd="0" parTransId="{3B710D1C-5401-43A6-A476-3EF36E18AD9B}" sibTransId="{591A0182-30E4-4019-AB7C-EC5BB0FE954E}"/>
    <dgm:cxn modelId="{A808CF94-4580-46E9-A020-39AF58095001}" type="presOf" srcId="{3FF132DA-A52F-462E-8399-BF492997DDCE}" destId="{CAC2AAE7-56BD-4CFE-978C-EC05B634C599}" srcOrd="0" destOrd="0" presId="urn:microsoft.com/office/officeart/2008/layout/LinedList"/>
    <dgm:cxn modelId="{C7459EC3-DBB3-463D-AB8D-8FA340D802B7}" type="presOf" srcId="{FDE04526-00C1-4929-8A4D-65E14059DB8C}" destId="{5ED47D30-53D9-4125-94AE-B53FDF745525}" srcOrd="0" destOrd="0" presId="urn:microsoft.com/office/officeart/2008/layout/LinedList"/>
    <dgm:cxn modelId="{691FD4D6-4CAF-4E3D-A08C-7352FFAC64D3}" type="presOf" srcId="{2A357403-48DB-4BB9-AC20-C1EEBCF548A4}" destId="{10C49BF4-793D-47CC-BD9C-68821E1CC524}" srcOrd="0" destOrd="0" presId="urn:microsoft.com/office/officeart/2008/layout/LinedList"/>
    <dgm:cxn modelId="{D6F1BBE4-2D88-4A7A-A8AC-9E4EB1106171}" type="presOf" srcId="{4B5E47E7-7D15-446C-8A0D-4B22DD9CD445}" destId="{77BDEFDA-EF32-4D31-BDD1-0F9FDE8058B1}" srcOrd="0" destOrd="0" presId="urn:microsoft.com/office/officeart/2008/layout/LinedList"/>
    <dgm:cxn modelId="{236488E5-0E9C-435E-97C4-F955F7834982}" srcId="{DC65C228-EFB8-4912-811B-A3B2D9C10F1C}" destId="{DF47BB2F-7528-49D1-9802-B1B00A736CF8}" srcOrd="4" destOrd="0" parTransId="{FAF85790-77B6-484B-832E-259F7A542F26}" sibTransId="{6C90DAC2-727A-4C6A-B49D-CCC187FE505D}"/>
    <dgm:cxn modelId="{A790A8E8-8CAD-4361-B044-2C3FD92CBE65}" type="presOf" srcId="{DF47BB2F-7528-49D1-9802-B1B00A736CF8}" destId="{C531006C-4B92-47CE-9296-64F88B8A5855}" srcOrd="0" destOrd="0" presId="urn:microsoft.com/office/officeart/2008/layout/LinedList"/>
    <dgm:cxn modelId="{CC3905F9-D925-47F9-AEB7-79FA9657E822}" srcId="{DC65C228-EFB8-4912-811B-A3B2D9C10F1C}" destId="{FDE04526-00C1-4929-8A4D-65E14059DB8C}" srcOrd="6" destOrd="0" parTransId="{DAF8D8B0-0ADF-4C63-9BA6-1F02F384708C}" sibTransId="{8E0C093C-5017-4A98-8819-A58B9ED7A9BE}"/>
    <dgm:cxn modelId="{8C58FBF9-D45A-47A9-9A2A-D8FAABAA6FBC}" srcId="{DC65C228-EFB8-4912-811B-A3B2D9C10F1C}" destId="{D647EA7B-9CBA-403D-9E5C-4AF8837DC9E5}" srcOrd="7" destOrd="0" parTransId="{7DE2DAB7-D1E3-45CA-8C8F-5CFA0EDC99F2}" sibTransId="{95F0850E-E6E4-409B-BF16-35571908932D}"/>
    <dgm:cxn modelId="{90D93278-8A52-4154-A360-8EC3B6A333B0}" type="presParOf" srcId="{CF9C1EA1-6D59-43DF-A83D-1EB0E9E71A49}" destId="{AE81804F-C977-46AE-A753-327B16124187}" srcOrd="0" destOrd="0" presId="urn:microsoft.com/office/officeart/2008/layout/LinedList"/>
    <dgm:cxn modelId="{48F78CFB-7A38-4D1F-BF1E-9C535B1DDC45}" type="presParOf" srcId="{CF9C1EA1-6D59-43DF-A83D-1EB0E9E71A49}" destId="{9BBF699E-DDD7-4FD8-8440-5C8080DB5081}" srcOrd="1" destOrd="0" presId="urn:microsoft.com/office/officeart/2008/layout/LinedList"/>
    <dgm:cxn modelId="{8033F600-9E48-4EC9-9611-98D6D0D217A7}" type="presParOf" srcId="{9BBF699E-DDD7-4FD8-8440-5C8080DB5081}" destId="{9E104D89-E7AC-4610-87F8-ED209DC192EC}" srcOrd="0" destOrd="0" presId="urn:microsoft.com/office/officeart/2008/layout/LinedList"/>
    <dgm:cxn modelId="{742409E3-959D-40FA-9DDB-0C291C98F7B4}" type="presParOf" srcId="{9BBF699E-DDD7-4FD8-8440-5C8080DB5081}" destId="{7F300B62-E79A-4E36-9DBF-3505D66615C8}" srcOrd="1" destOrd="0" presId="urn:microsoft.com/office/officeart/2008/layout/LinedList"/>
    <dgm:cxn modelId="{85D61F62-EEA6-480F-907C-0AC107C2A8D1}" type="presParOf" srcId="{CF9C1EA1-6D59-43DF-A83D-1EB0E9E71A49}" destId="{30FCCE4B-A549-4DF3-922E-D92B07DEF232}" srcOrd="2" destOrd="0" presId="urn:microsoft.com/office/officeart/2008/layout/LinedList"/>
    <dgm:cxn modelId="{23C558D7-297B-47BA-A641-8DA944C6DE5F}" type="presParOf" srcId="{CF9C1EA1-6D59-43DF-A83D-1EB0E9E71A49}" destId="{E8E815C2-072A-4979-A4B7-2A383EB4C0AE}" srcOrd="3" destOrd="0" presId="urn:microsoft.com/office/officeart/2008/layout/LinedList"/>
    <dgm:cxn modelId="{A2A98BC3-52FC-424B-943C-1E3DF16B3674}" type="presParOf" srcId="{E8E815C2-072A-4979-A4B7-2A383EB4C0AE}" destId="{10C49BF4-793D-47CC-BD9C-68821E1CC524}" srcOrd="0" destOrd="0" presId="urn:microsoft.com/office/officeart/2008/layout/LinedList"/>
    <dgm:cxn modelId="{B8A584FF-897E-4B78-BEFF-5B21CBC7820F}" type="presParOf" srcId="{E8E815C2-072A-4979-A4B7-2A383EB4C0AE}" destId="{3318184E-DFD4-4A5E-B69A-C47CCF338390}" srcOrd="1" destOrd="0" presId="urn:microsoft.com/office/officeart/2008/layout/LinedList"/>
    <dgm:cxn modelId="{E8585F09-3AF4-4568-9565-EB7E633781C0}" type="presParOf" srcId="{CF9C1EA1-6D59-43DF-A83D-1EB0E9E71A49}" destId="{47E04DC9-5FA3-42DA-AF42-19799205848B}" srcOrd="4" destOrd="0" presId="urn:microsoft.com/office/officeart/2008/layout/LinedList"/>
    <dgm:cxn modelId="{38516D8D-6BC0-434B-A492-73B563256419}" type="presParOf" srcId="{CF9C1EA1-6D59-43DF-A83D-1EB0E9E71A49}" destId="{C7237DD2-A427-4A5E-B753-EF2A04D45045}" srcOrd="5" destOrd="0" presId="urn:microsoft.com/office/officeart/2008/layout/LinedList"/>
    <dgm:cxn modelId="{765D9ABA-8727-403D-8646-23503B626A67}" type="presParOf" srcId="{C7237DD2-A427-4A5E-B753-EF2A04D45045}" destId="{057A9881-7868-4D42-B14A-75C35B61E402}" srcOrd="0" destOrd="0" presId="urn:microsoft.com/office/officeart/2008/layout/LinedList"/>
    <dgm:cxn modelId="{24215100-ACD2-453F-B833-1307024195A0}" type="presParOf" srcId="{C7237DD2-A427-4A5E-B753-EF2A04D45045}" destId="{5BF9218F-3C80-4D19-9576-87E484994086}" srcOrd="1" destOrd="0" presId="urn:microsoft.com/office/officeart/2008/layout/LinedList"/>
    <dgm:cxn modelId="{B4BFCE90-899C-4E91-AA5D-0053531CA45C}" type="presParOf" srcId="{CF9C1EA1-6D59-43DF-A83D-1EB0E9E71A49}" destId="{5D017B66-D492-4CAB-B96A-EA7CC608E7F5}" srcOrd="6" destOrd="0" presId="urn:microsoft.com/office/officeart/2008/layout/LinedList"/>
    <dgm:cxn modelId="{EB92F46D-A2F1-4D3A-B50A-8083A78F1308}" type="presParOf" srcId="{CF9C1EA1-6D59-43DF-A83D-1EB0E9E71A49}" destId="{829BDF54-3EA0-4440-A390-6A4D22E06C26}" srcOrd="7" destOrd="0" presId="urn:microsoft.com/office/officeart/2008/layout/LinedList"/>
    <dgm:cxn modelId="{0760C9C1-ADF6-4662-B5C4-C3867EC674AE}" type="presParOf" srcId="{829BDF54-3EA0-4440-A390-6A4D22E06C26}" destId="{77BDEFDA-EF32-4D31-BDD1-0F9FDE8058B1}" srcOrd="0" destOrd="0" presId="urn:microsoft.com/office/officeart/2008/layout/LinedList"/>
    <dgm:cxn modelId="{AB9CE24B-22AB-4CF2-8058-C5B430936EEB}" type="presParOf" srcId="{829BDF54-3EA0-4440-A390-6A4D22E06C26}" destId="{C68BE7B8-99C5-4D60-878C-23B0F9157F08}" srcOrd="1" destOrd="0" presId="urn:microsoft.com/office/officeart/2008/layout/LinedList"/>
    <dgm:cxn modelId="{396F32DE-3B4F-495E-A8DE-342342C82A4C}" type="presParOf" srcId="{CF9C1EA1-6D59-43DF-A83D-1EB0E9E71A49}" destId="{F54FE5F5-0D13-43F1-B4D6-942D384C5427}" srcOrd="8" destOrd="0" presId="urn:microsoft.com/office/officeart/2008/layout/LinedList"/>
    <dgm:cxn modelId="{DEE6545C-A34D-436A-A05D-394208A817F2}" type="presParOf" srcId="{CF9C1EA1-6D59-43DF-A83D-1EB0E9E71A49}" destId="{963540F1-4AFD-4E5D-AB73-97CA59A81787}" srcOrd="9" destOrd="0" presId="urn:microsoft.com/office/officeart/2008/layout/LinedList"/>
    <dgm:cxn modelId="{FFF15927-2C63-40BA-B42E-46A1AB606F40}" type="presParOf" srcId="{963540F1-4AFD-4E5D-AB73-97CA59A81787}" destId="{C531006C-4B92-47CE-9296-64F88B8A5855}" srcOrd="0" destOrd="0" presId="urn:microsoft.com/office/officeart/2008/layout/LinedList"/>
    <dgm:cxn modelId="{191C0036-31B9-47D6-A11D-EF5151CF9D8A}" type="presParOf" srcId="{963540F1-4AFD-4E5D-AB73-97CA59A81787}" destId="{42C8DAE2-9E31-46F9-A4A2-165B51B9AFCC}" srcOrd="1" destOrd="0" presId="urn:microsoft.com/office/officeart/2008/layout/LinedList"/>
    <dgm:cxn modelId="{0F915143-C3F6-4E34-81D5-41E45639B0B2}" type="presParOf" srcId="{CF9C1EA1-6D59-43DF-A83D-1EB0E9E71A49}" destId="{6271F418-E91A-44B2-A156-7ECF10BB101E}" srcOrd="10" destOrd="0" presId="urn:microsoft.com/office/officeart/2008/layout/LinedList"/>
    <dgm:cxn modelId="{D38920BE-7BB2-4B0C-8374-643851E92E52}" type="presParOf" srcId="{CF9C1EA1-6D59-43DF-A83D-1EB0E9E71A49}" destId="{B488BDEB-4581-4205-9203-D789E739B682}" srcOrd="11" destOrd="0" presId="urn:microsoft.com/office/officeart/2008/layout/LinedList"/>
    <dgm:cxn modelId="{27B8458F-0B95-4230-BF24-7ACCDE28AB6B}" type="presParOf" srcId="{B488BDEB-4581-4205-9203-D789E739B682}" destId="{CAC2AAE7-56BD-4CFE-978C-EC05B634C599}" srcOrd="0" destOrd="0" presId="urn:microsoft.com/office/officeart/2008/layout/LinedList"/>
    <dgm:cxn modelId="{8608B31C-F004-49A1-9EE2-1241470D1F21}" type="presParOf" srcId="{B488BDEB-4581-4205-9203-D789E739B682}" destId="{0A022091-D5CD-46CE-B70D-EFAA5D6F68C8}" srcOrd="1" destOrd="0" presId="urn:microsoft.com/office/officeart/2008/layout/LinedList"/>
    <dgm:cxn modelId="{0EDB78BD-74F7-4730-A9B2-4E6A29D2F683}" type="presParOf" srcId="{CF9C1EA1-6D59-43DF-A83D-1EB0E9E71A49}" destId="{77F2533D-256A-4658-802A-7E67D15D3EE0}" srcOrd="12" destOrd="0" presId="urn:microsoft.com/office/officeart/2008/layout/LinedList"/>
    <dgm:cxn modelId="{D0E8F499-6B22-4C67-8587-3DECD9AF6343}" type="presParOf" srcId="{CF9C1EA1-6D59-43DF-A83D-1EB0E9E71A49}" destId="{E99BAD6F-4586-4959-8D8A-9F5374A40007}" srcOrd="13" destOrd="0" presId="urn:microsoft.com/office/officeart/2008/layout/LinedList"/>
    <dgm:cxn modelId="{D56E0C7F-6884-4C92-A86A-A2CCB3447A73}" type="presParOf" srcId="{E99BAD6F-4586-4959-8D8A-9F5374A40007}" destId="{5ED47D30-53D9-4125-94AE-B53FDF745525}" srcOrd="0" destOrd="0" presId="urn:microsoft.com/office/officeart/2008/layout/LinedList"/>
    <dgm:cxn modelId="{8F5F8401-936F-432D-B1C6-A96DE37255DC}" type="presParOf" srcId="{E99BAD6F-4586-4959-8D8A-9F5374A40007}" destId="{D71FB3BA-1831-4146-96D1-1C32EFCCB6D1}" srcOrd="1" destOrd="0" presId="urn:microsoft.com/office/officeart/2008/layout/LinedList"/>
    <dgm:cxn modelId="{4FCF97C0-0A00-432E-8A9E-CCDC1F2BC9F4}" type="presParOf" srcId="{CF9C1EA1-6D59-43DF-A83D-1EB0E9E71A49}" destId="{3CC514C2-107C-4515-9182-AA0B221DC462}" srcOrd="14" destOrd="0" presId="urn:microsoft.com/office/officeart/2008/layout/LinedList"/>
    <dgm:cxn modelId="{360E7CBE-1D83-4315-A705-7248DCB11888}" type="presParOf" srcId="{CF9C1EA1-6D59-43DF-A83D-1EB0E9E71A49}" destId="{7006E2C8-89A2-4E99-9B86-6E462446ABF6}" srcOrd="15" destOrd="0" presId="urn:microsoft.com/office/officeart/2008/layout/LinedList"/>
    <dgm:cxn modelId="{49426DE3-F4D1-4EF8-93C2-AA3B91D75E7E}" type="presParOf" srcId="{7006E2C8-89A2-4E99-9B86-6E462446ABF6}" destId="{724A8978-E948-49B4-A401-B3A3F6486728}" srcOrd="0" destOrd="0" presId="urn:microsoft.com/office/officeart/2008/layout/LinedList"/>
    <dgm:cxn modelId="{E8298738-3422-4158-9487-F3A3126229B8}" type="presParOf" srcId="{7006E2C8-89A2-4E99-9B86-6E462446ABF6}" destId="{09296BA5-CE48-4F21-BAD2-B04567A7DAC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9BF4E3-FC56-4FE8-8865-9A4D8BAD12AB}" type="doc">
      <dgm:prSet loTypeId="urn:microsoft.com/office/officeart/2011/layout/TabList" loCatId="list" qsTypeId="urn:microsoft.com/office/officeart/2005/8/quickstyle/3d2" qsCatId="3D" csTypeId="urn:microsoft.com/office/officeart/2005/8/colors/accent0_3" csCatId="mainScheme" phldr="1"/>
      <dgm:spPr/>
      <dgm:t>
        <a:bodyPr/>
        <a:lstStyle/>
        <a:p>
          <a:endParaRPr lang="en-US"/>
        </a:p>
      </dgm:t>
    </dgm:pt>
    <dgm:pt modelId="{189E35D2-8B91-4B85-BE21-63049BAAAE93}">
      <dgm:prSet phldrT="[Text]"/>
      <dgm:spPr/>
      <dgm:t>
        <a:bodyPr/>
        <a:lstStyle/>
        <a:p>
          <a:r>
            <a:rPr lang="en-US" dirty="0"/>
            <a:t>Purpose</a:t>
          </a:r>
        </a:p>
      </dgm:t>
    </dgm:pt>
    <dgm:pt modelId="{C6AA9712-FBE2-4468-9F56-80AFB81DDF23}" type="parTrans" cxnId="{6A3DA12B-9690-4830-A98B-E0EC78649936}">
      <dgm:prSet/>
      <dgm:spPr/>
      <dgm:t>
        <a:bodyPr/>
        <a:lstStyle/>
        <a:p>
          <a:endParaRPr lang="en-US"/>
        </a:p>
      </dgm:t>
    </dgm:pt>
    <dgm:pt modelId="{6C0D2E5A-E3D0-4D63-985A-8022B6ADCCA1}" type="sibTrans" cxnId="{6A3DA12B-9690-4830-A98B-E0EC78649936}">
      <dgm:prSet/>
      <dgm:spPr/>
      <dgm:t>
        <a:bodyPr/>
        <a:lstStyle/>
        <a:p>
          <a:endParaRPr lang="en-US"/>
        </a:p>
      </dgm:t>
    </dgm:pt>
    <dgm:pt modelId="{6097EBB0-C8FB-48E7-A77E-29EA6686B186}">
      <dgm:prSet phldrT="[Text]"/>
      <dgm:spPr/>
      <dgm:t>
        <a:bodyPr anchor="ctr"/>
        <a:lstStyle/>
        <a:p>
          <a:r>
            <a:rPr lang="en-US" dirty="0"/>
            <a:t>“In an effort to reduce the burden of duplicative reporting expectations, NIH is information the research community of its intent to establish a single Plan requirement for both the NIH Genomic Data Sharing and the Data Management and Sharing”</a:t>
          </a:r>
        </a:p>
      </dgm:t>
    </dgm:pt>
    <dgm:pt modelId="{A47AAC68-527D-483E-A91B-84FF16262933}" type="parTrans" cxnId="{D5C56FA6-8529-46A2-AFD7-742D3CC72CB8}">
      <dgm:prSet/>
      <dgm:spPr/>
      <dgm:t>
        <a:bodyPr/>
        <a:lstStyle/>
        <a:p>
          <a:endParaRPr lang="en-US"/>
        </a:p>
      </dgm:t>
    </dgm:pt>
    <dgm:pt modelId="{17748A30-D34C-46B0-B23E-EBE571838324}" type="sibTrans" cxnId="{D5C56FA6-8529-46A2-AFD7-742D3CC72CB8}">
      <dgm:prSet/>
      <dgm:spPr/>
      <dgm:t>
        <a:bodyPr/>
        <a:lstStyle/>
        <a:p>
          <a:endParaRPr lang="en-US"/>
        </a:p>
      </dgm:t>
    </dgm:pt>
    <dgm:pt modelId="{22AE73F7-FEB5-4770-AD2A-3C93A2A441D1}">
      <dgm:prSet phldrT="[Text]"/>
      <dgm:spPr/>
      <dgm:t>
        <a:bodyPr/>
        <a:lstStyle/>
        <a:p>
          <a:r>
            <a:rPr lang="en-US" dirty="0"/>
            <a:t>Application</a:t>
          </a:r>
        </a:p>
      </dgm:t>
    </dgm:pt>
    <dgm:pt modelId="{6BE53DB5-9A79-416D-B335-47A882F12352}" type="parTrans" cxnId="{43A49DDD-3CEB-4F5E-A78C-248A85F1B664}">
      <dgm:prSet/>
      <dgm:spPr/>
      <dgm:t>
        <a:bodyPr/>
        <a:lstStyle/>
        <a:p>
          <a:endParaRPr lang="en-US"/>
        </a:p>
      </dgm:t>
    </dgm:pt>
    <dgm:pt modelId="{F5EACC7E-0CFF-42B7-A183-4C496A729B4F}" type="sibTrans" cxnId="{43A49DDD-3CEB-4F5E-A78C-248A85F1B664}">
      <dgm:prSet/>
      <dgm:spPr/>
      <dgm:t>
        <a:bodyPr/>
        <a:lstStyle/>
        <a:p>
          <a:endParaRPr lang="en-US"/>
        </a:p>
      </dgm:t>
    </dgm:pt>
    <dgm:pt modelId="{FE9631AE-C4D8-455A-95B0-98C0B2317588}">
      <dgm:prSet phldrT="[Text]"/>
      <dgm:spPr/>
      <dgm:t>
        <a:bodyPr anchor="ctr"/>
        <a:lstStyle/>
        <a:p>
          <a:r>
            <a:rPr lang="en-US" dirty="0"/>
            <a:t>“applies to all applications submitted to NIH requesting support for research subject to the GDS Policy beginning with receipt dates on or after January 25,2023”</a:t>
          </a:r>
        </a:p>
      </dgm:t>
    </dgm:pt>
    <dgm:pt modelId="{A28CA9CF-C29C-4F42-A727-28E7BEB3FC6F}" type="parTrans" cxnId="{713A6AB1-2179-4BFA-91C2-86FAB0D846EC}">
      <dgm:prSet/>
      <dgm:spPr/>
      <dgm:t>
        <a:bodyPr/>
        <a:lstStyle/>
        <a:p>
          <a:endParaRPr lang="en-US"/>
        </a:p>
      </dgm:t>
    </dgm:pt>
    <dgm:pt modelId="{6E288D13-6B24-475E-95E7-FB4E40EE3A2B}" type="sibTrans" cxnId="{713A6AB1-2179-4BFA-91C2-86FAB0D846EC}">
      <dgm:prSet/>
      <dgm:spPr/>
      <dgm:t>
        <a:bodyPr/>
        <a:lstStyle/>
        <a:p>
          <a:endParaRPr lang="en-US"/>
        </a:p>
      </dgm:t>
    </dgm:pt>
    <dgm:pt modelId="{3DD1C413-9514-417E-A28B-DA3A6839642F}">
      <dgm:prSet phldrT="[Text]"/>
      <dgm:spPr/>
      <dgm:t>
        <a:bodyPr/>
        <a:lstStyle/>
        <a:p>
          <a:r>
            <a:rPr lang="en-US" dirty="0"/>
            <a:t>Proposal/Plan</a:t>
          </a:r>
        </a:p>
      </dgm:t>
    </dgm:pt>
    <dgm:pt modelId="{BF1B2478-4297-4C17-8396-61AFD20F8BD8}" type="parTrans" cxnId="{FC96682D-947C-4536-8DBB-0FF88E4957F0}">
      <dgm:prSet/>
      <dgm:spPr/>
      <dgm:t>
        <a:bodyPr/>
        <a:lstStyle/>
        <a:p>
          <a:endParaRPr lang="en-US"/>
        </a:p>
      </dgm:t>
    </dgm:pt>
    <dgm:pt modelId="{C7400140-3B17-4FF7-8CA0-B59EC1902F94}" type="sibTrans" cxnId="{FC96682D-947C-4536-8DBB-0FF88E4957F0}">
      <dgm:prSet/>
      <dgm:spPr/>
      <dgm:t>
        <a:bodyPr/>
        <a:lstStyle/>
        <a:p>
          <a:endParaRPr lang="en-US"/>
        </a:p>
      </dgm:t>
    </dgm:pt>
    <dgm:pt modelId="{564C16B5-BDEB-49F8-B742-BCCB07AECBF4}">
      <dgm:prSet phldrT="[Text]"/>
      <dgm:spPr/>
      <dgm:t>
        <a:bodyPr anchor="ctr"/>
        <a:lstStyle/>
        <a:p>
          <a:r>
            <a:rPr lang="en-US" dirty="0"/>
            <a:t>“applicants should complete the DMS Plan anticipating sharing according the </a:t>
          </a:r>
          <a:r>
            <a:rPr lang="en-US" dirty="0" err="1"/>
            <a:t>the</a:t>
          </a:r>
          <a:r>
            <a:rPr lang="en-US" dirty="0"/>
            <a:t> criteria of the Institutional Certification. Institutional Certifications are expected for human genomic data subject to the GDS Policy and or Genomic Summary Results (GSR)”</a:t>
          </a:r>
        </a:p>
      </dgm:t>
    </dgm:pt>
    <dgm:pt modelId="{49372C82-03C6-43B0-96B9-765E92FAAF48}" type="parTrans" cxnId="{8ABF489B-92A9-426A-89E4-BF4F17E2219C}">
      <dgm:prSet/>
      <dgm:spPr/>
      <dgm:t>
        <a:bodyPr/>
        <a:lstStyle/>
        <a:p>
          <a:endParaRPr lang="en-US"/>
        </a:p>
      </dgm:t>
    </dgm:pt>
    <dgm:pt modelId="{8B0B1D7E-35E3-4BC4-B7F8-C2F2674E4251}" type="sibTrans" cxnId="{8ABF489B-92A9-426A-89E4-BF4F17E2219C}">
      <dgm:prSet/>
      <dgm:spPr/>
      <dgm:t>
        <a:bodyPr/>
        <a:lstStyle/>
        <a:p>
          <a:endParaRPr lang="en-US"/>
        </a:p>
      </dgm:t>
    </dgm:pt>
    <dgm:pt modelId="{71071BCB-95F1-44B1-9708-70D23788555B}">
      <dgm:prSet phldrT="[Text]"/>
      <dgm:spPr/>
      <dgm:t>
        <a:bodyPr/>
        <a:lstStyle/>
        <a:p>
          <a:r>
            <a:rPr lang="en-US" dirty="0"/>
            <a:t>Enforcement</a:t>
          </a:r>
        </a:p>
      </dgm:t>
    </dgm:pt>
    <dgm:pt modelId="{FABC4DF2-5889-4915-81B6-C43B02C3DB00}" type="parTrans" cxnId="{100B556C-6623-463E-A4D7-4E1A96BF2D82}">
      <dgm:prSet/>
      <dgm:spPr/>
      <dgm:t>
        <a:bodyPr/>
        <a:lstStyle/>
        <a:p>
          <a:endParaRPr lang="en-US"/>
        </a:p>
      </dgm:t>
    </dgm:pt>
    <dgm:pt modelId="{349D7B00-5001-4445-8667-95255141F9FE}" type="sibTrans" cxnId="{100B556C-6623-463E-A4D7-4E1A96BF2D82}">
      <dgm:prSet/>
      <dgm:spPr/>
      <dgm:t>
        <a:bodyPr/>
        <a:lstStyle/>
        <a:p>
          <a:endParaRPr lang="en-US"/>
        </a:p>
      </dgm:t>
    </dgm:pt>
    <dgm:pt modelId="{189E17EC-7D2D-41CF-B0A5-161138A3A0F8}">
      <dgm:prSet phldrT="[Text]"/>
      <dgm:spPr/>
      <dgm:t>
        <a:bodyPr anchor="ctr"/>
        <a:lstStyle/>
        <a:p>
          <a:r>
            <a:rPr lang="en-US" dirty="0"/>
            <a:t>“GDS Plans will no longer be reviewed by peer reviewers. NIH Program Staff will assess the adequacy of the DMS Plans. Compliance and Enforcement will be handled in accordance with the terms in the DMS Policy ”</a:t>
          </a:r>
        </a:p>
      </dgm:t>
    </dgm:pt>
    <dgm:pt modelId="{8BA795D4-27A9-47CC-A673-49CC6675B068}" type="parTrans" cxnId="{0770E3ED-D3F2-4CC6-B060-E796479B7991}">
      <dgm:prSet/>
      <dgm:spPr/>
      <dgm:t>
        <a:bodyPr/>
        <a:lstStyle/>
        <a:p>
          <a:endParaRPr lang="en-US"/>
        </a:p>
      </dgm:t>
    </dgm:pt>
    <dgm:pt modelId="{1C5A2902-DE41-4E62-87B8-4A57D27024B0}" type="sibTrans" cxnId="{0770E3ED-D3F2-4CC6-B060-E796479B7991}">
      <dgm:prSet/>
      <dgm:spPr/>
      <dgm:t>
        <a:bodyPr/>
        <a:lstStyle/>
        <a:p>
          <a:endParaRPr lang="en-US"/>
        </a:p>
      </dgm:t>
    </dgm:pt>
    <dgm:pt modelId="{84BDDABF-92A6-469F-9263-0E72BFFA1C60}" type="pres">
      <dgm:prSet presAssocID="{549BF4E3-FC56-4FE8-8865-9A4D8BAD12AB}" presName="Name0" presStyleCnt="0">
        <dgm:presLayoutVars>
          <dgm:chMax/>
          <dgm:chPref val="3"/>
          <dgm:dir/>
          <dgm:animOne val="branch"/>
          <dgm:animLvl val="lvl"/>
        </dgm:presLayoutVars>
      </dgm:prSet>
      <dgm:spPr/>
    </dgm:pt>
    <dgm:pt modelId="{331320D4-925F-4C1F-AD65-47537204BFB9}" type="pres">
      <dgm:prSet presAssocID="{189E35D2-8B91-4B85-BE21-63049BAAAE93}" presName="composite" presStyleCnt="0"/>
      <dgm:spPr/>
    </dgm:pt>
    <dgm:pt modelId="{AD3A0CB8-FC0E-4F0E-9CA3-7D3039B40EAF}" type="pres">
      <dgm:prSet presAssocID="{189E35D2-8B91-4B85-BE21-63049BAAAE93}" presName="FirstChild" presStyleLbl="revTx" presStyleIdx="0" presStyleCnt="4" custScaleX="99107">
        <dgm:presLayoutVars>
          <dgm:chMax val="0"/>
          <dgm:chPref val="0"/>
          <dgm:bulletEnabled val="1"/>
        </dgm:presLayoutVars>
      </dgm:prSet>
      <dgm:spPr/>
    </dgm:pt>
    <dgm:pt modelId="{83B458C2-0495-4F57-8684-D6B4C1A21CCC}" type="pres">
      <dgm:prSet presAssocID="{189E35D2-8B91-4B85-BE21-63049BAAAE93}" presName="Parent" presStyleLbl="alignNode1" presStyleIdx="0" presStyleCnt="4" custScaleX="76313">
        <dgm:presLayoutVars>
          <dgm:chMax val="3"/>
          <dgm:chPref val="3"/>
          <dgm:bulletEnabled val="1"/>
        </dgm:presLayoutVars>
      </dgm:prSet>
      <dgm:spPr/>
    </dgm:pt>
    <dgm:pt modelId="{F77C1713-6D8B-42CA-83E2-F103A2A6BC54}" type="pres">
      <dgm:prSet presAssocID="{189E35D2-8B91-4B85-BE21-63049BAAAE93}" presName="Accent" presStyleLbl="parChTrans1D1" presStyleIdx="0" presStyleCnt="4"/>
      <dgm:spPr/>
    </dgm:pt>
    <dgm:pt modelId="{AA4F3E55-49AF-4854-9DAB-6999A2D509E7}" type="pres">
      <dgm:prSet presAssocID="{6C0D2E5A-E3D0-4D63-985A-8022B6ADCCA1}" presName="sibTrans" presStyleCnt="0"/>
      <dgm:spPr/>
    </dgm:pt>
    <dgm:pt modelId="{52D4F46B-E878-4DE1-A618-178B0E62E139}" type="pres">
      <dgm:prSet presAssocID="{22AE73F7-FEB5-4770-AD2A-3C93A2A441D1}" presName="composite" presStyleCnt="0"/>
      <dgm:spPr/>
    </dgm:pt>
    <dgm:pt modelId="{76D81F30-4C81-45BD-B264-2BDB04DAF7DD}" type="pres">
      <dgm:prSet presAssocID="{22AE73F7-FEB5-4770-AD2A-3C93A2A441D1}" presName="FirstChild" presStyleLbl="revTx" presStyleIdx="1" presStyleCnt="4" custScaleX="99107">
        <dgm:presLayoutVars>
          <dgm:chMax val="0"/>
          <dgm:chPref val="0"/>
          <dgm:bulletEnabled val="1"/>
        </dgm:presLayoutVars>
      </dgm:prSet>
      <dgm:spPr/>
    </dgm:pt>
    <dgm:pt modelId="{4667D79E-FADC-4E4C-BA32-FD8E46186E83}" type="pres">
      <dgm:prSet presAssocID="{22AE73F7-FEB5-4770-AD2A-3C93A2A441D1}" presName="Parent" presStyleLbl="alignNode1" presStyleIdx="1" presStyleCnt="4" custScaleX="77215">
        <dgm:presLayoutVars>
          <dgm:chMax val="3"/>
          <dgm:chPref val="3"/>
          <dgm:bulletEnabled val="1"/>
        </dgm:presLayoutVars>
      </dgm:prSet>
      <dgm:spPr/>
    </dgm:pt>
    <dgm:pt modelId="{D7D50263-A66C-4255-8E0F-BC3F9F147863}" type="pres">
      <dgm:prSet presAssocID="{22AE73F7-FEB5-4770-AD2A-3C93A2A441D1}" presName="Accent" presStyleLbl="parChTrans1D1" presStyleIdx="1" presStyleCnt="4"/>
      <dgm:spPr/>
    </dgm:pt>
    <dgm:pt modelId="{22422BD4-24F2-4722-AB98-E92E640C668B}" type="pres">
      <dgm:prSet presAssocID="{F5EACC7E-0CFF-42B7-A183-4C496A729B4F}" presName="sibTrans" presStyleCnt="0"/>
      <dgm:spPr/>
    </dgm:pt>
    <dgm:pt modelId="{B36CD214-0BF8-4247-892C-D4B7A896364E}" type="pres">
      <dgm:prSet presAssocID="{3DD1C413-9514-417E-A28B-DA3A6839642F}" presName="composite" presStyleCnt="0"/>
      <dgm:spPr/>
    </dgm:pt>
    <dgm:pt modelId="{F01B7AD5-1E11-4B39-A568-6FC45FA59424}" type="pres">
      <dgm:prSet presAssocID="{3DD1C413-9514-417E-A28B-DA3A6839642F}" presName="FirstChild" presStyleLbl="revTx" presStyleIdx="2" presStyleCnt="4" custScaleX="97394">
        <dgm:presLayoutVars>
          <dgm:chMax val="0"/>
          <dgm:chPref val="0"/>
          <dgm:bulletEnabled val="1"/>
        </dgm:presLayoutVars>
      </dgm:prSet>
      <dgm:spPr/>
    </dgm:pt>
    <dgm:pt modelId="{6BD35EC1-EA91-4704-9B3D-6EC99454C650}" type="pres">
      <dgm:prSet presAssocID="{3DD1C413-9514-417E-A28B-DA3A6839642F}" presName="Parent" presStyleLbl="alignNode1" presStyleIdx="2" presStyleCnt="4" custScaleX="79918">
        <dgm:presLayoutVars>
          <dgm:chMax val="3"/>
          <dgm:chPref val="3"/>
          <dgm:bulletEnabled val="1"/>
        </dgm:presLayoutVars>
      </dgm:prSet>
      <dgm:spPr/>
    </dgm:pt>
    <dgm:pt modelId="{E94E2ACE-F01B-4043-8147-81F81310CB74}" type="pres">
      <dgm:prSet presAssocID="{3DD1C413-9514-417E-A28B-DA3A6839642F}" presName="Accent" presStyleLbl="parChTrans1D1" presStyleIdx="2" presStyleCnt="4"/>
      <dgm:spPr/>
    </dgm:pt>
    <dgm:pt modelId="{E6DF3FF0-237E-49EE-AFD8-A3B610524A77}" type="pres">
      <dgm:prSet presAssocID="{C7400140-3B17-4FF7-8CA0-B59EC1902F94}" presName="sibTrans" presStyleCnt="0"/>
      <dgm:spPr/>
    </dgm:pt>
    <dgm:pt modelId="{6A1ADE9F-A265-4C1A-9EED-6752428CFE39}" type="pres">
      <dgm:prSet presAssocID="{71071BCB-95F1-44B1-9708-70D23788555B}" presName="composite" presStyleCnt="0"/>
      <dgm:spPr/>
    </dgm:pt>
    <dgm:pt modelId="{EBFAF282-3DA7-4139-893C-40A7FBF84056}" type="pres">
      <dgm:prSet presAssocID="{71071BCB-95F1-44B1-9708-70D23788555B}" presName="FirstChild" presStyleLbl="revTx" presStyleIdx="3" presStyleCnt="4" custScaleX="95338">
        <dgm:presLayoutVars>
          <dgm:chMax val="0"/>
          <dgm:chPref val="0"/>
          <dgm:bulletEnabled val="1"/>
        </dgm:presLayoutVars>
      </dgm:prSet>
      <dgm:spPr/>
    </dgm:pt>
    <dgm:pt modelId="{0DE45389-AE39-4516-922A-FAB7D245E0B1}" type="pres">
      <dgm:prSet presAssocID="{71071BCB-95F1-44B1-9708-70D23788555B}" presName="Parent" presStyleLbl="alignNode1" presStyleIdx="3" presStyleCnt="4" custScaleX="80819">
        <dgm:presLayoutVars>
          <dgm:chMax val="3"/>
          <dgm:chPref val="3"/>
          <dgm:bulletEnabled val="1"/>
        </dgm:presLayoutVars>
      </dgm:prSet>
      <dgm:spPr/>
    </dgm:pt>
    <dgm:pt modelId="{53121AF8-E141-4959-8361-CB40975D0A3E}" type="pres">
      <dgm:prSet presAssocID="{71071BCB-95F1-44B1-9708-70D23788555B}" presName="Accent" presStyleLbl="parChTrans1D1" presStyleIdx="3" presStyleCnt="4"/>
      <dgm:spPr/>
    </dgm:pt>
  </dgm:ptLst>
  <dgm:cxnLst>
    <dgm:cxn modelId="{6A3DA12B-9690-4830-A98B-E0EC78649936}" srcId="{549BF4E3-FC56-4FE8-8865-9A4D8BAD12AB}" destId="{189E35D2-8B91-4B85-BE21-63049BAAAE93}" srcOrd="0" destOrd="0" parTransId="{C6AA9712-FBE2-4468-9F56-80AFB81DDF23}" sibTransId="{6C0D2E5A-E3D0-4D63-985A-8022B6ADCCA1}"/>
    <dgm:cxn modelId="{FC96682D-947C-4536-8DBB-0FF88E4957F0}" srcId="{549BF4E3-FC56-4FE8-8865-9A4D8BAD12AB}" destId="{3DD1C413-9514-417E-A28B-DA3A6839642F}" srcOrd="2" destOrd="0" parTransId="{BF1B2478-4297-4C17-8396-61AFD20F8BD8}" sibTransId="{C7400140-3B17-4FF7-8CA0-B59EC1902F94}"/>
    <dgm:cxn modelId="{8B4C5B41-AA3A-4D8D-AF48-70F9C27FE86A}" type="presOf" srcId="{564C16B5-BDEB-49F8-B742-BCCB07AECBF4}" destId="{F01B7AD5-1E11-4B39-A568-6FC45FA59424}" srcOrd="0" destOrd="0" presId="urn:microsoft.com/office/officeart/2011/layout/TabList"/>
    <dgm:cxn modelId="{69AAEE66-12B8-4265-8D82-2EF44B1EFD7F}" type="presOf" srcId="{549BF4E3-FC56-4FE8-8865-9A4D8BAD12AB}" destId="{84BDDABF-92A6-469F-9263-0E72BFFA1C60}" srcOrd="0" destOrd="0" presId="urn:microsoft.com/office/officeart/2011/layout/TabList"/>
    <dgm:cxn modelId="{100B556C-6623-463E-A4D7-4E1A96BF2D82}" srcId="{549BF4E3-FC56-4FE8-8865-9A4D8BAD12AB}" destId="{71071BCB-95F1-44B1-9708-70D23788555B}" srcOrd="3" destOrd="0" parTransId="{FABC4DF2-5889-4915-81B6-C43B02C3DB00}" sibTransId="{349D7B00-5001-4445-8667-95255141F9FE}"/>
    <dgm:cxn modelId="{FDA20B74-DA1F-4486-9118-4B415DCB1952}" type="presOf" srcId="{FE9631AE-C4D8-455A-95B0-98C0B2317588}" destId="{76D81F30-4C81-45BD-B264-2BDB04DAF7DD}" srcOrd="0" destOrd="0" presId="urn:microsoft.com/office/officeart/2011/layout/TabList"/>
    <dgm:cxn modelId="{B2702E7A-65B0-4EFF-A735-5CE899E9ED6C}" type="presOf" srcId="{22AE73F7-FEB5-4770-AD2A-3C93A2A441D1}" destId="{4667D79E-FADC-4E4C-BA32-FD8E46186E83}" srcOrd="0" destOrd="0" presId="urn:microsoft.com/office/officeart/2011/layout/TabList"/>
    <dgm:cxn modelId="{18961B85-7EA7-4EF4-B7B9-EA6370A955B7}" type="presOf" srcId="{189E35D2-8B91-4B85-BE21-63049BAAAE93}" destId="{83B458C2-0495-4F57-8684-D6B4C1A21CCC}" srcOrd="0" destOrd="0" presId="urn:microsoft.com/office/officeart/2011/layout/TabList"/>
    <dgm:cxn modelId="{8ABF489B-92A9-426A-89E4-BF4F17E2219C}" srcId="{3DD1C413-9514-417E-A28B-DA3A6839642F}" destId="{564C16B5-BDEB-49F8-B742-BCCB07AECBF4}" srcOrd="0" destOrd="0" parTransId="{49372C82-03C6-43B0-96B9-765E92FAAF48}" sibTransId="{8B0B1D7E-35E3-4BC4-B7F8-C2F2674E4251}"/>
    <dgm:cxn modelId="{D5C56FA6-8529-46A2-AFD7-742D3CC72CB8}" srcId="{189E35D2-8B91-4B85-BE21-63049BAAAE93}" destId="{6097EBB0-C8FB-48E7-A77E-29EA6686B186}" srcOrd="0" destOrd="0" parTransId="{A47AAC68-527D-483E-A91B-84FF16262933}" sibTransId="{17748A30-D34C-46B0-B23E-EBE571838324}"/>
    <dgm:cxn modelId="{46BB50AE-BE9B-4645-8612-1A60E1068701}" type="presOf" srcId="{189E17EC-7D2D-41CF-B0A5-161138A3A0F8}" destId="{EBFAF282-3DA7-4139-893C-40A7FBF84056}" srcOrd="0" destOrd="0" presId="urn:microsoft.com/office/officeart/2011/layout/TabList"/>
    <dgm:cxn modelId="{D4F790AF-C3EE-498F-8DB7-2BB86404C2C3}" type="presOf" srcId="{3DD1C413-9514-417E-A28B-DA3A6839642F}" destId="{6BD35EC1-EA91-4704-9B3D-6EC99454C650}" srcOrd="0" destOrd="0" presId="urn:microsoft.com/office/officeart/2011/layout/TabList"/>
    <dgm:cxn modelId="{713A6AB1-2179-4BFA-91C2-86FAB0D846EC}" srcId="{22AE73F7-FEB5-4770-AD2A-3C93A2A441D1}" destId="{FE9631AE-C4D8-455A-95B0-98C0B2317588}" srcOrd="0" destOrd="0" parTransId="{A28CA9CF-C29C-4F42-A727-28E7BEB3FC6F}" sibTransId="{6E288D13-6B24-475E-95E7-FB4E40EE3A2B}"/>
    <dgm:cxn modelId="{EA028CC1-BDDB-4E23-BD09-0D0E3F9B92B4}" type="presOf" srcId="{6097EBB0-C8FB-48E7-A77E-29EA6686B186}" destId="{AD3A0CB8-FC0E-4F0E-9CA3-7D3039B40EAF}" srcOrd="0" destOrd="0" presId="urn:microsoft.com/office/officeart/2011/layout/TabList"/>
    <dgm:cxn modelId="{43A49DDD-3CEB-4F5E-A78C-248A85F1B664}" srcId="{549BF4E3-FC56-4FE8-8865-9A4D8BAD12AB}" destId="{22AE73F7-FEB5-4770-AD2A-3C93A2A441D1}" srcOrd="1" destOrd="0" parTransId="{6BE53DB5-9A79-416D-B335-47A882F12352}" sibTransId="{F5EACC7E-0CFF-42B7-A183-4C496A729B4F}"/>
    <dgm:cxn modelId="{052E1AEA-7981-4D85-864A-398C221197E8}" type="presOf" srcId="{71071BCB-95F1-44B1-9708-70D23788555B}" destId="{0DE45389-AE39-4516-922A-FAB7D245E0B1}" srcOrd="0" destOrd="0" presId="urn:microsoft.com/office/officeart/2011/layout/TabList"/>
    <dgm:cxn modelId="{0770E3ED-D3F2-4CC6-B060-E796479B7991}" srcId="{71071BCB-95F1-44B1-9708-70D23788555B}" destId="{189E17EC-7D2D-41CF-B0A5-161138A3A0F8}" srcOrd="0" destOrd="0" parTransId="{8BA795D4-27A9-47CC-A673-49CC6675B068}" sibTransId="{1C5A2902-DE41-4E62-87B8-4A57D27024B0}"/>
    <dgm:cxn modelId="{D5A08FAF-8ACA-491D-851F-D8A84715DDB3}" type="presParOf" srcId="{84BDDABF-92A6-469F-9263-0E72BFFA1C60}" destId="{331320D4-925F-4C1F-AD65-47537204BFB9}" srcOrd="0" destOrd="0" presId="urn:microsoft.com/office/officeart/2011/layout/TabList"/>
    <dgm:cxn modelId="{E36E3779-D5D1-47BB-BAF5-00896A6391B9}" type="presParOf" srcId="{331320D4-925F-4C1F-AD65-47537204BFB9}" destId="{AD3A0CB8-FC0E-4F0E-9CA3-7D3039B40EAF}" srcOrd="0" destOrd="0" presId="urn:microsoft.com/office/officeart/2011/layout/TabList"/>
    <dgm:cxn modelId="{7EFF475C-F59E-494B-86ED-6BDF02624DD4}" type="presParOf" srcId="{331320D4-925F-4C1F-AD65-47537204BFB9}" destId="{83B458C2-0495-4F57-8684-D6B4C1A21CCC}" srcOrd="1" destOrd="0" presId="urn:microsoft.com/office/officeart/2011/layout/TabList"/>
    <dgm:cxn modelId="{752258A4-8A2C-4D67-BDDB-CA4F92406CC9}" type="presParOf" srcId="{331320D4-925F-4C1F-AD65-47537204BFB9}" destId="{F77C1713-6D8B-42CA-83E2-F103A2A6BC54}" srcOrd="2" destOrd="0" presId="urn:microsoft.com/office/officeart/2011/layout/TabList"/>
    <dgm:cxn modelId="{4012E24E-63A0-44C9-971E-9BF4731929D7}" type="presParOf" srcId="{84BDDABF-92A6-469F-9263-0E72BFFA1C60}" destId="{AA4F3E55-49AF-4854-9DAB-6999A2D509E7}" srcOrd="1" destOrd="0" presId="urn:microsoft.com/office/officeart/2011/layout/TabList"/>
    <dgm:cxn modelId="{457FBF30-2E78-4909-8B0C-4C9C16711146}" type="presParOf" srcId="{84BDDABF-92A6-469F-9263-0E72BFFA1C60}" destId="{52D4F46B-E878-4DE1-A618-178B0E62E139}" srcOrd="2" destOrd="0" presId="urn:microsoft.com/office/officeart/2011/layout/TabList"/>
    <dgm:cxn modelId="{BF2362FA-5198-4159-95CF-136A12C56611}" type="presParOf" srcId="{52D4F46B-E878-4DE1-A618-178B0E62E139}" destId="{76D81F30-4C81-45BD-B264-2BDB04DAF7DD}" srcOrd="0" destOrd="0" presId="urn:microsoft.com/office/officeart/2011/layout/TabList"/>
    <dgm:cxn modelId="{D0E0D780-EEF1-4818-A509-1860451F7D34}" type="presParOf" srcId="{52D4F46B-E878-4DE1-A618-178B0E62E139}" destId="{4667D79E-FADC-4E4C-BA32-FD8E46186E83}" srcOrd="1" destOrd="0" presId="urn:microsoft.com/office/officeart/2011/layout/TabList"/>
    <dgm:cxn modelId="{A8A112D5-387C-462F-A967-A12A004BDC99}" type="presParOf" srcId="{52D4F46B-E878-4DE1-A618-178B0E62E139}" destId="{D7D50263-A66C-4255-8E0F-BC3F9F147863}" srcOrd="2" destOrd="0" presId="urn:microsoft.com/office/officeart/2011/layout/TabList"/>
    <dgm:cxn modelId="{0B1E2117-5BEF-4D82-8969-ABCB5644E181}" type="presParOf" srcId="{84BDDABF-92A6-469F-9263-0E72BFFA1C60}" destId="{22422BD4-24F2-4722-AB98-E92E640C668B}" srcOrd="3" destOrd="0" presId="urn:microsoft.com/office/officeart/2011/layout/TabList"/>
    <dgm:cxn modelId="{89F80661-938D-4118-85BC-C62847C8C288}" type="presParOf" srcId="{84BDDABF-92A6-469F-9263-0E72BFFA1C60}" destId="{B36CD214-0BF8-4247-892C-D4B7A896364E}" srcOrd="4" destOrd="0" presId="urn:microsoft.com/office/officeart/2011/layout/TabList"/>
    <dgm:cxn modelId="{3E2C28FE-09C7-4422-BE21-B2BCBC5E5F00}" type="presParOf" srcId="{B36CD214-0BF8-4247-892C-D4B7A896364E}" destId="{F01B7AD5-1E11-4B39-A568-6FC45FA59424}" srcOrd="0" destOrd="0" presId="urn:microsoft.com/office/officeart/2011/layout/TabList"/>
    <dgm:cxn modelId="{EADFE9F4-2D00-400A-AA3B-398F52A14346}" type="presParOf" srcId="{B36CD214-0BF8-4247-892C-D4B7A896364E}" destId="{6BD35EC1-EA91-4704-9B3D-6EC99454C650}" srcOrd="1" destOrd="0" presId="urn:microsoft.com/office/officeart/2011/layout/TabList"/>
    <dgm:cxn modelId="{C6DA4436-57A8-4F10-891E-8EF8EBFA9BC4}" type="presParOf" srcId="{B36CD214-0BF8-4247-892C-D4B7A896364E}" destId="{E94E2ACE-F01B-4043-8147-81F81310CB74}" srcOrd="2" destOrd="0" presId="urn:microsoft.com/office/officeart/2011/layout/TabList"/>
    <dgm:cxn modelId="{DF9DE5A3-BF46-4E45-B97A-D67C19D665C8}" type="presParOf" srcId="{84BDDABF-92A6-469F-9263-0E72BFFA1C60}" destId="{E6DF3FF0-237E-49EE-AFD8-A3B610524A77}" srcOrd="5" destOrd="0" presId="urn:microsoft.com/office/officeart/2011/layout/TabList"/>
    <dgm:cxn modelId="{0EF81318-4211-443A-AE78-D2DFFDB34A9D}" type="presParOf" srcId="{84BDDABF-92A6-469F-9263-0E72BFFA1C60}" destId="{6A1ADE9F-A265-4C1A-9EED-6752428CFE39}" srcOrd="6" destOrd="0" presId="urn:microsoft.com/office/officeart/2011/layout/TabList"/>
    <dgm:cxn modelId="{F6795442-5D15-4AA4-B0F5-CA27E7D1E697}" type="presParOf" srcId="{6A1ADE9F-A265-4C1A-9EED-6752428CFE39}" destId="{EBFAF282-3DA7-4139-893C-40A7FBF84056}" srcOrd="0" destOrd="0" presId="urn:microsoft.com/office/officeart/2011/layout/TabList"/>
    <dgm:cxn modelId="{E3DB3D07-B5CA-4E96-9CE4-96728FFF7677}" type="presParOf" srcId="{6A1ADE9F-A265-4C1A-9EED-6752428CFE39}" destId="{0DE45389-AE39-4516-922A-FAB7D245E0B1}" srcOrd="1" destOrd="0" presId="urn:microsoft.com/office/officeart/2011/layout/TabList"/>
    <dgm:cxn modelId="{A5639DDB-9C64-4DAC-8E64-6EDF5A33550E}" type="presParOf" srcId="{6A1ADE9F-A265-4C1A-9EED-6752428CFE39}" destId="{53121AF8-E141-4959-8361-CB40975D0A3E}" srcOrd="2" destOrd="0" presId="urn:microsoft.com/office/officeart/2011/layout/Tab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1AF8-E141-4959-8361-CB40975D0A3E}">
      <dsp:nvSpPr>
        <dsp:cNvPr id="0" name=""/>
        <dsp:cNvSpPr/>
      </dsp:nvSpPr>
      <dsp:spPr>
        <a:xfrm>
          <a:off x="0" y="4243185"/>
          <a:ext cx="11312938" cy="0"/>
        </a:xfrm>
        <a:prstGeom prst="line">
          <a:avLst/>
        </a:prstGeom>
        <a:noFill/>
        <a:ln w="22225" cap="rnd"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4E2ACE-F01B-4043-8147-81F81310CB74}">
      <dsp:nvSpPr>
        <dsp:cNvPr id="0" name=""/>
        <dsp:cNvSpPr/>
      </dsp:nvSpPr>
      <dsp:spPr>
        <a:xfrm>
          <a:off x="0" y="3169836"/>
          <a:ext cx="11312938" cy="0"/>
        </a:xfrm>
        <a:prstGeom prst="line">
          <a:avLst/>
        </a:prstGeom>
        <a:noFill/>
        <a:ln w="22225" cap="rnd"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D50263-A66C-4255-8E0F-BC3F9F147863}">
      <dsp:nvSpPr>
        <dsp:cNvPr id="0" name=""/>
        <dsp:cNvSpPr/>
      </dsp:nvSpPr>
      <dsp:spPr>
        <a:xfrm>
          <a:off x="0" y="2096488"/>
          <a:ext cx="11312938" cy="0"/>
        </a:xfrm>
        <a:prstGeom prst="line">
          <a:avLst/>
        </a:prstGeom>
        <a:noFill/>
        <a:ln w="22225" cap="rnd"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7C1713-6D8B-42CA-83E2-F103A2A6BC54}">
      <dsp:nvSpPr>
        <dsp:cNvPr id="0" name=""/>
        <dsp:cNvSpPr/>
      </dsp:nvSpPr>
      <dsp:spPr>
        <a:xfrm>
          <a:off x="0" y="1023139"/>
          <a:ext cx="11312938" cy="0"/>
        </a:xfrm>
        <a:prstGeom prst="line">
          <a:avLst/>
        </a:prstGeom>
        <a:noFill/>
        <a:ln w="22225" cap="rnd"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3A0CB8-FC0E-4F0E-9CA3-7D3039B40EAF}">
      <dsp:nvSpPr>
        <dsp:cNvPr id="0" name=""/>
        <dsp:cNvSpPr/>
      </dsp:nvSpPr>
      <dsp:spPr>
        <a:xfrm>
          <a:off x="2978743" y="902"/>
          <a:ext cx="8296816" cy="102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0" lvl="0" indent="0" algn="l" defTabSz="755650">
            <a:lnSpc>
              <a:spcPct val="90000"/>
            </a:lnSpc>
            <a:spcBef>
              <a:spcPct val="0"/>
            </a:spcBef>
            <a:spcAft>
              <a:spcPct val="35000"/>
            </a:spcAft>
            <a:buNone/>
          </a:pPr>
          <a:r>
            <a:rPr lang="en-US" sz="1700" kern="1200" dirty="0"/>
            <a:t>“making the results and outputs of NIH-funded research available to the public through effective and efficient data management and data sharing practices.”</a:t>
          </a:r>
        </a:p>
      </dsp:txBody>
      <dsp:txXfrm>
        <a:off x="2978743" y="902"/>
        <a:ext cx="8296816" cy="1022236"/>
      </dsp:txXfrm>
    </dsp:sp>
    <dsp:sp modelId="{83B458C2-0495-4F57-8684-D6B4C1A21CCC}">
      <dsp:nvSpPr>
        <dsp:cNvPr id="0" name=""/>
        <dsp:cNvSpPr/>
      </dsp:nvSpPr>
      <dsp:spPr>
        <a:xfrm>
          <a:off x="348360" y="902"/>
          <a:ext cx="2244643" cy="1022236"/>
        </a:xfrm>
        <a:prstGeom prst="round2SameRect">
          <a:avLst>
            <a:gd name="adj1" fmla="val 16670"/>
            <a:gd name="adj2" fmla="val 0"/>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Purpose</a:t>
          </a:r>
        </a:p>
      </dsp:txBody>
      <dsp:txXfrm>
        <a:off x="398270" y="50812"/>
        <a:ext cx="2144823" cy="972326"/>
      </dsp:txXfrm>
    </dsp:sp>
    <dsp:sp modelId="{76D81F30-4C81-45BD-B264-2BDB04DAF7DD}">
      <dsp:nvSpPr>
        <dsp:cNvPr id="0" name=""/>
        <dsp:cNvSpPr/>
      </dsp:nvSpPr>
      <dsp:spPr>
        <a:xfrm>
          <a:off x="2978743" y="1074251"/>
          <a:ext cx="8296816" cy="102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0" lvl="0" indent="0" algn="l" defTabSz="755650">
            <a:lnSpc>
              <a:spcPct val="90000"/>
            </a:lnSpc>
            <a:spcBef>
              <a:spcPct val="0"/>
            </a:spcBef>
            <a:spcAft>
              <a:spcPct val="35000"/>
            </a:spcAft>
            <a:buNone/>
          </a:pPr>
          <a:r>
            <a:rPr lang="en-US" sz="1700" kern="1200" dirty="0"/>
            <a:t>“applies to all research, funded or conducted in whole or in part by NIH, that results in the generation of scientific data”</a:t>
          </a:r>
        </a:p>
      </dsp:txBody>
      <dsp:txXfrm>
        <a:off x="2978743" y="1074251"/>
        <a:ext cx="8296816" cy="1022236"/>
      </dsp:txXfrm>
    </dsp:sp>
    <dsp:sp modelId="{4667D79E-FADC-4E4C-BA32-FD8E46186E83}">
      <dsp:nvSpPr>
        <dsp:cNvPr id="0" name=""/>
        <dsp:cNvSpPr/>
      </dsp:nvSpPr>
      <dsp:spPr>
        <a:xfrm>
          <a:off x="335094" y="1074251"/>
          <a:ext cx="2271174" cy="1022236"/>
        </a:xfrm>
        <a:prstGeom prst="round2SameRect">
          <a:avLst>
            <a:gd name="adj1" fmla="val 16670"/>
            <a:gd name="adj2" fmla="val 0"/>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Application</a:t>
          </a:r>
        </a:p>
      </dsp:txBody>
      <dsp:txXfrm>
        <a:off x="385004" y="1124161"/>
        <a:ext cx="2171354" cy="972326"/>
      </dsp:txXfrm>
    </dsp:sp>
    <dsp:sp modelId="{F01B7AD5-1E11-4B39-A568-6FC45FA59424}">
      <dsp:nvSpPr>
        <dsp:cNvPr id="0" name=""/>
        <dsp:cNvSpPr/>
      </dsp:nvSpPr>
      <dsp:spPr>
        <a:xfrm>
          <a:off x="3050445" y="2147599"/>
          <a:ext cx="8153411" cy="102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0" lvl="0" indent="0" algn="l" defTabSz="755650">
            <a:lnSpc>
              <a:spcPct val="90000"/>
            </a:lnSpc>
            <a:spcBef>
              <a:spcPct val="0"/>
            </a:spcBef>
            <a:spcAft>
              <a:spcPct val="35000"/>
            </a:spcAft>
            <a:buNone/>
          </a:pPr>
          <a:r>
            <a:rPr lang="en-US" sz="1700" kern="1200" dirty="0"/>
            <a:t>“required to submit a Plan to the funding NIH ICO” as part of the proposal – varied by funding instrument –  and “should explain how scientific data generated by research projects will be managed and which of these scientific data and accompanying metadata will be shared.”</a:t>
          </a:r>
        </a:p>
      </dsp:txBody>
      <dsp:txXfrm>
        <a:off x="3050445" y="2147599"/>
        <a:ext cx="8153411" cy="1022236"/>
      </dsp:txXfrm>
    </dsp:sp>
    <dsp:sp modelId="{6BD35EC1-EA91-4704-9B3D-6EC99454C650}">
      <dsp:nvSpPr>
        <dsp:cNvPr id="0" name=""/>
        <dsp:cNvSpPr/>
      </dsp:nvSpPr>
      <dsp:spPr>
        <a:xfrm>
          <a:off x="295342" y="2147599"/>
          <a:ext cx="2350679" cy="1022236"/>
        </a:xfrm>
        <a:prstGeom prst="round2SameRect">
          <a:avLst>
            <a:gd name="adj1" fmla="val 16670"/>
            <a:gd name="adj2" fmla="val 0"/>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Proposal/Plan</a:t>
          </a:r>
        </a:p>
      </dsp:txBody>
      <dsp:txXfrm>
        <a:off x="345252" y="2197509"/>
        <a:ext cx="2250859" cy="972326"/>
      </dsp:txXfrm>
    </dsp:sp>
    <dsp:sp modelId="{EBFAF282-3DA7-4139-893C-40A7FBF84056}">
      <dsp:nvSpPr>
        <dsp:cNvPr id="0" name=""/>
        <dsp:cNvSpPr/>
      </dsp:nvSpPr>
      <dsp:spPr>
        <a:xfrm>
          <a:off x="3136505" y="3220948"/>
          <a:ext cx="7981292" cy="1022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85" tIns="32385" rIns="32385" bIns="32385" numCol="1" spcCol="1270" anchor="ctr" anchorCtr="0">
          <a:noAutofit/>
        </a:bodyPr>
        <a:lstStyle/>
        <a:p>
          <a:pPr marL="0" lvl="0" indent="0" algn="l" defTabSz="755650">
            <a:lnSpc>
              <a:spcPct val="90000"/>
            </a:lnSpc>
            <a:spcBef>
              <a:spcPct val="0"/>
            </a:spcBef>
            <a:spcAft>
              <a:spcPct val="35000"/>
            </a:spcAft>
            <a:buNone/>
          </a:pPr>
          <a:r>
            <a:rPr lang="en-US" sz="1700" kern="1200" dirty="0"/>
            <a:t>“non-compliance with the NIH ICO-approved Plan may be taken into account by NIH for future funding decisions for the recipient institution”</a:t>
          </a:r>
        </a:p>
      </dsp:txBody>
      <dsp:txXfrm>
        <a:off x="3136505" y="3220948"/>
        <a:ext cx="7981292" cy="1022236"/>
      </dsp:txXfrm>
    </dsp:sp>
    <dsp:sp modelId="{0DE45389-AE39-4516-922A-FAB7D245E0B1}">
      <dsp:nvSpPr>
        <dsp:cNvPr id="0" name=""/>
        <dsp:cNvSpPr/>
      </dsp:nvSpPr>
      <dsp:spPr>
        <a:xfrm>
          <a:off x="282091" y="3220948"/>
          <a:ext cx="2377181" cy="1022236"/>
        </a:xfrm>
        <a:prstGeom prst="round2SameRect">
          <a:avLst>
            <a:gd name="adj1" fmla="val 16670"/>
            <a:gd name="adj2" fmla="val 0"/>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Enforcement</a:t>
          </a:r>
        </a:p>
      </dsp:txBody>
      <dsp:txXfrm>
        <a:off x="332001" y="3270858"/>
        <a:ext cx="2277361" cy="972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69A0B-9A0A-4E81-98BC-E1F86FF405AA}">
      <dsp:nvSpPr>
        <dsp:cNvPr id="0" name=""/>
        <dsp:cNvSpPr/>
      </dsp:nvSpPr>
      <dsp:spPr>
        <a:xfrm>
          <a:off x="0" y="845990"/>
          <a:ext cx="6994660" cy="327600"/>
        </a:xfrm>
        <a:prstGeom prst="rect">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EC5F5A-B054-4C74-BBB2-ECCB0F0627F7}">
      <dsp:nvSpPr>
        <dsp:cNvPr id="0" name=""/>
        <dsp:cNvSpPr/>
      </dsp:nvSpPr>
      <dsp:spPr>
        <a:xfrm>
          <a:off x="349391" y="23070"/>
          <a:ext cx="6621205" cy="1014799"/>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67" tIns="0" rIns="185067" bIns="0" numCol="1" spcCol="1270" anchor="ctr" anchorCtr="0">
          <a:noAutofit/>
        </a:bodyPr>
        <a:lstStyle/>
        <a:p>
          <a:pPr marL="0" lvl="0" indent="0" algn="l" defTabSz="711200">
            <a:lnSpc>
              <a:spcPct val="90000"/>
            </a:lnSpc>
            <a:spcBef>
              <a:spcPct val="0"/>
            </a:spcBef>
            <a:spcAft>
              <a:spcPct val="35000"/>
            </a:spcAft>
            <a:buNone/>
          </a:pPr>
          <a:r>
            <a:rPr lang="en-US" sz="1600" b="1" kern="1200" dirty="0"/>
            <a:t>Competing Grant Applications </a:t>
          </a:r>
          <a:r>
            <a:rPr lang="en-US" sz="1600" kern="1200" dirty="0"/>
            <a:t>submitted </a:t>
          </a:r>
          <a:r>
            <a:rPr lang="en-US" sz="1600" b="0" u="sng" kern="1200" dirty="0"/>
            <a:t>for</a:t>
          </a:r>
          <a:r>
            <a:rPr lang="en-US" sz="1600" kern="1200" dirty="0"/>
            <a:t> </a:t>
          </a:r>
          <a:br>
            <a:rPr lang="en-US" sz="1600" kern="1200" dirty="0"/>
          </a:br>
          <a:r>
            <a:rPr lang="en-US" sz="1600" kern="1200" dirty="0"/>
            <a:t>Jan 25, 2023, receipt dates</a:t>
          </a:r>
        </a:p>
      </dsp:txBody>
      <dsp:txXfrm>
        <a:off x="398929" y="72608"/>
        <a:ext cx="6522129" cy="915723"/>
      </dsp:txXfrm>
    </dsp:sp>
    <dsp:sp modelId="{023FEAC6-68FE-48AD-880D-7A5FA6540CA4}">
      <dsp:nvSpPr>
        <dsp:cNvPr id="0" name=""/>
        <dsp:cNvSpPr/>
      </dsp:nvSpPr>
      <dsp:spPr>
        <a:xfrm>
          <a:off x="0" y="1817511"/>
          <a:ext cx="6994660" cy="327600"/>
        </a:xfrm>
        <a:prstGeom prst="rect">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25AE84-A98D-4E72-BD01-3F7426F269DB}">
      <dsp:nvSpPr>
        <dsp:cNvPr id="0" name=""/>
        <dsp:cNvSpPr/>
      </dsp:nvSpPr>
      <dsp:spPr>
        <a:xfrm>
          <a:off x="332656" y="1243790"/>
          <a:ext cx="6659637" cy="765601"/>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67" tIns="0" rIns="185067" bIns="0" numCol="1" spcCol="1270" anchor="ctr" anchorCtr="0">
          <a:noAutofit/>
        </a:bodyPr>
        <a:lstStyle/>
        <a:p>
          <a:pPr marL="0" lvl="0" indent="0" algn="l" defTabSz="711200">
            <a:lnSpc>
              <a:spcPct val="90000"/>
            </a:lnSpc>
            <a:spcBef>
              <a:spcPct val="0"/>
            </a:spcBef>
            <a:spcAft>
              <a:spcPct val="35000"/>
            </a:spcAft>
            <a:buNone/>
          </a:pPr>
          <a:r>
            <a:rPr lang="en-US" sz="1600" b="1" kern="1200" dirty="0"/>
            <a:t>Proposals for Contracts </a:t>
          </a:r>
          <a:r>
            <a:rPr lang="en-US" sz="1600" kern="1200" dirty="0"/>
            <a:t>submitted to NIH </a:t>
          </a:r>
          <a:r>
            <a:rPr lang="en-US" sz="1600" u="sng" kern="1200" dirty="0"/>
            <a:t>on or after</a:t>
          </a:r>
          <a:r>
            <a:rPr lang="en-US" sz="1600" kern="1200" dirty="0"/>
            <a:t> Jan 25, 2023</a:t>
          </a:r>
        </a:p>
      </dsp:txBody>
      <dsp:txXfrm>
        <a:off x="370030" y="1281164"/>
        <a:ext cx="6584889" cy="690853"/>
      </dsp:txXfrm>
    </dsp:sp>
    <dsp:sp modelId="{2F3FD030-41FF-4234-AA06-C1F108763BFA}">
      <dsp:nvSpPr>
        <dsp:cNvPr id="0" name=""/>
        <dsp:cNvSpPr/>
      </dsp:nvSpPr>
      <dsp:spPr>
        <a:xfrm>
          <a:off x="0" y="2900883"/>
          <a:ext cx="6994660" cy="327600"/>
        </a:xfrm>
        <a:prstGeom prst="rect">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7D12FA-93F0-4C3A-A3EE-3B43D5D920F5}">
      <dsp:nvSpPr>
        <dsp:cNvPr id="0" name=""/>
        <dsp:cNvSpPr/>
      </dsp:nvSpPr>
      <dsp:spPr>
        <a:xfrm>
          <a:off x="332656" y="2215311"/>
          <a:ext cx="6659637" cy="877451"/>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67" tIns="0" rIns="185067" bIns="0" numCol="1" spcCol="1270" anchor="ctr" anchorCtr="0">
          <a:noAutofit/>
        </a:bodyPr>
        <a:lstStyle/>
        <a:p>
          <a:pPr marL="0" lvl="0" indent="0" algn="l" defTabSz="711200">
            <a:lnSpc>
              <a:spcPct val="90000"/>
            </a:lnSpc>
            <a:spcBef>
              <a:spcPct val="0"/>
            </a:spcBef>
            <a:spcAft>
              <a:spcPct val="35000"/>
            </a:spcAft>
            <a:buNone/>
          </a:pPr>
          <a:r>
            <a:rPr lang="en-US" sz="1600" b="1" kern="1200" dirty="0"/>
            <a:t>NIH Intramural Research Projects </a:t>
          </a:r>
          <a:r>
            <a:rPr lang="en-US" sz="1600" kern="1200" dirty="0"/>
            <a:t>conducted </a:t>
          </a:r>
          <a:r>
            <a:rPr lang="en-US" sz="1600" u="sng" kern="1200" dirty="0"/>
            <a:t>on or after</a:t>
          </a:r>
          <a:r>
            <a:rPr lang="en-US" sz="1600" kern="1200" dirty="0"/>
            <a:t> Jan 25, 2023</a:t>
          </a:r>
        </a:p>
      </dsp:txBody>
      <dsp:txXfrm>
        <a:off x="375490" y="2258145"/>
        <a:ext cx="6573969" cy="791783"/>
      </dsp:txXfrm>
    </dsp:sp>
    <dsp:sp modelId="{277D517E-46BE-4C57-9576-8AD99FE04E27}">
      <dsp:nvSpPr>
        <dsp:cNvPr id="0" name=""/>
        <dsp:cNvSpPr/>
      </dsp:nvSpPr>
      <dsp:spPr>
        <a:xfrm>
          <a:off x="0" y="3851981"/>
          <a:ext cx="6994660" cy="327600"/>
        </a:xfrm>
        <a:prstGeom prst="rect">
          <a:avLst/>
        </a:prstGeom>
        <a:solidFill>
          <a:schemeClr val="lt2">
            <a:alpha val="90000"/>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44E2B1-F696-4A3E-AA1E-D08D9F7C0E40}">
      <dsp:nvSpPr>
        <dsp:cNvPr id="0" name=""/>
        <dsp:cNvSpPr/>
      </dsp:nvSpPr>
      <dsp:spPr>
        <a:xfrm>
          <a:off x="332656" y="3298683"/>
          <a:ext cx="6659637" cy="745177"/>
        </a:xfrm>
        <a:prstGeom prst="roundRect">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067" tIns="0" rIns="185067" bIns="0" numCol="1" spcCol="1270" anchor="ctr" anchorCtr="0">
          <a:noAutofit/>
        </a:bodyPr>
        <a:lstStyle/>
        <a:p>
          <a:pPr marL="0" lvl="0" indent="0" algn="l" defTabSz="711200">
            <a:lnSpc>
              <a:spcPct val="90000"/>
            </a:lnSpc>
            <a:spcBef>
              <a:spcPct val="0"/>
            </a:spcBef>
            <a:spcAft>
              <a:spcPct val="35000"/>
            </a:spcAft>
            <a:buNone/>
          </a:pPr>
          <a:r>
            <a:rPr lang="en-US" sz="1600" b="1" kern="1200" dirty="0"/>
            <a:t>Other Funding Agreements </a:t>
          </a:r>
          <a:r>
            <a:rPr lang="en-US" sz="1600" kern="1200" dirty="0"/>
            <a:t>that are </a:t>
          </a:r>
          <a:r>
            <a:rPr lang="en-US" sz="1600" u="sng" kern="1200" dirty="0"/>
            <a:t>executed on or after</a:t>
          </a:r>
          <a:r>
            <a:rPr lang="en-US" sz="1600" kern="1200" dirty="0"/>
            <a:t> Jan 25, 2023</a:t>
          </a:r>
        </a:p>
      </dsp:txBody>
      <dsp:txXfrm>
        <a:off x="369033" y="3335060"/>
        <a:ext cx="6586883" cy="672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44514-E584-4FB6-BC9F-EEA03647BD1B}">
      <dsp:nvSpPr>
        <dsp:cNvPr id="0" name=""/>
        <dsp:cNvSpPr/>
      </dsp:nvSpPr>
      <dsp:spPr>
        <a:xfrm>
          <a:off x="0" y="0"/>
          <a:ext cx="11019964" cy="1553236"/>
        </a:xfrm>
        <a:prstGeom prst="roundRect">
          <a:avLst>
            <a:gd name="adj" fmla="val 10000"/>
          </a:avLst>
        </a:prstGeom>
        <a:solidFill>
          <a:schemeClr val="dk2">
            <a:alpha val="90000"/>
            <a:tint val="40000"/>
            <a:hueOff val="0"/>
            <a:satOff val="0"/>
            <a:lumOff val="0"/>
            <a:alphaOff val="0"/>
          </a:schemeClr>
        </a:solidFill>
        <a:ln w="22225"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94CA85-802A-4D84-81DF-FF68075F2BBE}">
      <dsp:nvSpPr>
        <dsp:cNvPr id="0" name=""/>
        <dsp:cNvSpPr/>
      </dsp:nvSpPr>
      <dsp:spPr>
        <a:xfrm>
          <a:off x="334139" y="207098"/>
          <a:ext cx="1916978" cy="113904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34000" b="-34000"/>
          </a:stretch>
        </a:blip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E45D10-4F7F-4FE6-A8B3-5C210E9871C3}">
      <dsp:nvSpPr>
        <dsp:cNvPr id="0" name=""/>
        <dsp:cNvSpPr/>
      </dsp:nvSpPr>
      <dsp:spPr>
        <a:xfrm rot="10800000">
          <a:off x="334139" y="1553236"/>
          <a:ext cx="1916978" cy="1898400"/>
        </a:xfrm>
        <a:prstGeom prst="round2SameRect">
          <a:avLst>
            <a:gd name="adj1" fmla="val 10500"/>
            <a:gd name="adj2" fmla="val 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Identifying which proposals need a Plan</a:t>
          </a:r>
        </a:p>
      </dsp:txBody>
      <dsp:txXfrm rot="10800000">
        <a:off x="392521" y="1553236"/>
        <a:ext cx="1800214" cy="1840018"/>
      </dsp:txXfrm>
    </dsp:sp>
    <dsp:sp modelId="{D8920E4D-FF1E-47D8-A22F-21945739AC53}">
      <dsp:nvSpPr>
        <dsp:cNvPr id="0" name=""/>
        <dsp:cNvSpPr/>
      </dsp:nvSpPr>
      <dsp:spPr>
        <a:xfrm>
          <a:off x="2442816" y="207098"/>
          <a:ext cx="1916978" cy="113904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34000" b="-34000"/>
          </a:stretch>
        </a:blip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2F4D4C-FC89-4DB5-8F5C-7D1055CAC6FD}">
      <dsp:nvSpPr>
        <dsp:cNvPr id="0" name=""/>
        <dsp:cNvSpPr/>
      </dsp:nvSpPr>
      <dsp:spPr>
        <a:xfrm rot="10800000">
          <a:off x="2442816" y="1553236"/>
          <a:ext cx="1916978" cy="1898400"/>
        </a:xfrm>
        <a:prstGeom prst="round2SameRect">
          <a:avLst>
            <a:gd name="adj1" fmla="val 10500"/>
            <a:gd name="adj2" fmla="val 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Proprietary Data</a:t>
          </a:r>
        </a:p>
      </dsp:txBody>
      <dsp:txXfrm rot="10800000">
        <a:off x="2501198" y="1553236"/>
        <a:ext cx="1800214" cy="1840018"/>
      </dsp:txXfrm>
    </dsp:sp>
    <dsp:sp modelId="{5125BC96-77D4-4848-8C6E-37EA7317D2C8}">
      <dsp:nvSpPr>
        <dsp:cNvPr id="0" name=""/>
        <dsp:cNvSpPr/>
      </dsp:nvSpPr>
      <dsp:spPr>
        <a:xfrm>
          <a:off x="4551492" y="207098"/>
          <a:ext cx="1916978" cy="1139040"/>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34000" b="-34000"/>
          </a:stretch>
        </a:blip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A23F45-16DD-468D-A9A5-A276D7F3944E}">
      <dsp:nvSpPr>
        <dsp:cNvPr id="0" name=""/>
        <dsp:cNvSpPr/>
      </dsp:nvSpPr>
      <dsp:spPr>
        <a:xfrm rot="10800000">
          <a:off x="4551492" y="1553236"/>
          <a:ext cx="1916978" cy="1898400"/>
        </a:xfrm>
        <a:prstGeom prst="round2SameRect">
          <a:avLst>
            <a:gd name="adj1" fmla="val 10500"/>
            <a:gd name="adj2" fmla="val 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Submission of Plan</a:t>
          </a:r>
        </a:p>
      </dsp:txBody>
      <dsp:txXfrm rot="10800000">
        <a:off x="4609874" y="1553236"/>
        <a:ext cx="1800214" cy="1840018"/>
      </dsp:txXfrm>
    </dsp:sp>
    <dsp:sp modelId="{C67FF805-8121-438A-8DC1-06CA9EDA5F0A}">
      <dsp:nvSpPr>
        <dsp:cNvPr id="0" name=""/>
        <dsp:cNvSpPr/>
      </dsp:nvSpPr>
      <dsp:spPr>
        <a:xfrm>
          <a:off x="6660169" y="207098"/>
          <a:ext cx="1916978" cy="1139040"/>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34000" b="-34000"/>
          </a:stretch>
        </a:blip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BA3636-D65C-4DDD-98FE-05ABC9770C0F}">
      <dsp:nvSpPr>
        <dsp:cNvPr id="0" name=""/>
        <dsp:cNvSpPr/>
      </dsp:nvSpPr>
      <dsp:spPr>
        <a:xfrm rot="10800000">
          <a:off x="6660169" y="1553236"/>
          <a:ext cx="1916978" cy="1898400"/>
        </a:xfrm>
        <a:prstGeom prst="round2SameRect">
          <a:avLst>
            <a:gd name="adj1" fmla="val 10500"/>
            <a:gd name="adj2" fmla="val 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Sharing Timeline</a:t>
          </a:r>
        </a:p>
      </dsp:txBody>
      <dsp:txXfrm rot="10800000">
        <a:off x="6718551" y="1553236"/>
        <a:ext cx="1800214" cy="1840018"/>
      </dsp:txXfrm>
    </dsp:sp>
    <dsp:sp modelId="{D6A1B40F-C685-4A92-B87C-0EA3EC06F52B}">
      <dsp:nvSpPr>
        <dsp:cNvPr id="0" name=""/>
        <dsp:cNvSpPr/>
      </dsp:nvSpPr>
      <dsp:spPr>
        <a:xfrm>
          <a:off x="8768845" y="207098"/>
          <a:ext cx="1916978" cy="1139040"/>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34000" b="-34000"/>
          </a:stretch>
        </a:blip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063838-15A7-4582-BBA7-77E85D43EF43}">
      <dsp:nvSpPr>
        <dsp:cNvPr id="0" name=""/>
        <dsp:cNvSpPr/>
      </dsp:nvSpPr>
      <dsp:spPr>
        <a:xfrm rot="10800000">
          <a:off x="8768845" y="1553236"/>
          <a:ext cx="1916978" cy="1898400"/>
        </a:xfrm>
        <a:prstGeom prst="round2SameRect">
          <a:avLst>
            <a:gd name="adj1" fmla="val 10500"/>
            <a:gd name="adj2" fmla="val 0"/>
          </a:avLst>
        </a:prstGeom>
        <a:solidFill>
          <a:schemeClr val="dk2">
            <a:hueOff val="0"/>
            <a:satOff val="0"/>
            <a:lumOff val="0"/>
            <a:alphaOff val="0"/>
          </a:schemeClr>
        </a:solidFill>
        <a:ln w="2222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ctr" defTabSz="977900">
            <a:lnSpc>
              <a:spcPct val="90000"/>
            </a:lnSpc>
            <a:spcBef>
              <a:spcPct val="0"/>
            </a:spcBef>
            <a:spcAft>
              <a:spcPct val="35000"/>
            </a:spcAft>
            <a:buNone/>
          </a:pPr>
          <a:r>
            <a:rPr lang="en-US" sz="2200" kern="1200" dirty="0"/>
            <a:t>Monitoring &amp;</a:t>
          </a:r>
          <a:br>
            <a:rPr lang="en-US" sz="2200" kern="1200" dirty="0"/>
          </a:br>
          <a:r>
            <a:rPr lang="en-US" sz="2200" kern="1200" dirty="0"/>
            <a:t>Enforcement</a:t>
          </a:r>
        </a:p>
      </dsp:txBody>
      <dsp:txXfrm rot="10800000">
        <a:off x="8827227" y="1553236"/>
        <a:ext cx="1800214" cy="1840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38792-A14F-4734-92B6-FF692B4A60B9}">
      <dsp:nvSpPr>
        <dsp:cNvPr id="0" name=""/>
        <dsp:cNvSpPr/>
      </dsp:nvSpPr>
      <dsp:spPr>
        <a:xfrm>
          <a:off x="619163" y="2"/>
          <a:ext cx="10104548" cy="928814"/>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25" tIns="57150" rIns="85725" bIns="57150" numCol="1" spcCol="1270" anchor="ctr" anchorCtr="0">
          <a:noAutofit/>
        </a:bodyPr>
        <a:lstStyle/>
        <a:p>
          <a:pPr marL="0" lvl="0" indent="0" algn="ctr" defTabSz="2000250">
            <a:lnSpc>
              <a:spcPct val="90000"/>
            </a:lnSpc>
            <a:spcBef>
              <a:spcPct val="0"/>
            </a:spcBef>
            <a:spcAft>
              <a:spcPct val="35000"/>
            </a:spcAft>
            <a:buNone/>
          </a:pPr>
          <a:r>
            <a:rPr lang="en-US" sz="4500" kern="1200" dirty="0"/>
            <a:t>Categories of Reasonable, Allowable Costs</a:t>
          </a:r>
        </a:p>
      </dsp:txBody>
      <dsp:txXfrm>
        <a:off x="646367" y="27206"/>
        <a:ext cx="10050140" cy="874406"/>
      </dsp:txXfrm>
    </dsp:sp>
    <dsp:sp modelId="{21A602AA-0C49-48BA-9635-329F339F3E3D}">
      <dsp:nvSpPr>
        <dsp:cNvPr id="0" name=""/>
        <dsp:cNvSpPr/>
      </dsp:nvSpPr>
      <dsp:spPr>
        <a:xfrm>
          <a:off x="559935" y="1043637"/>
          <a:ext cx="928814" cy="928814"/>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02129-6566-4A00-8451-F7273F7451FE}">
      <dsp:nvSpPr>
        <dsp:cNvPr id="0" name=""/>
        <dsp:cNvSpPr/>
      </dsp:nvSpPr>
      <dsp:spPr>
        <a:xfrm>
          <a:off x="1542853" y="1056575"/>
          <a:ext cx="9120004" cy="928814"/>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Curating data and developing supporting documentation</a:t>
          </a:r>
        </a:p>
      </dsp:txBody>
      <dsp:txXfrm>
        <a:off x="1588202" y="1101924"/>
        <a:ext cx="9029306" cy="838116"/>
      </dsp:txXfrm>
    </dsp:sp>
    <dsp:sp modelId="{3F3CF6C0-035A-4619-9181-91F6AF2B7467}">
      <dsp:nvSpPr>
        <dsp:cNvPr id="0" name=""/>
        <dsp:cNvSpPr/>
      </dsp:nvSpPr>
      <dsp:spPr>
        <a:xfrm>
          <a:off x="524435" y="2023592"/>
          <a:ext cx="928814" cy="928814"/>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7F089-9920-4064-86E1-7C94E623D557}">
      <dsp:nvSpPr>
        <dsp:cNvPr id="0" name=""/>
        <dsp:cNvSpPr/>
      </dsp:nvSpPr>
      <dsp:spPr>
        <a:xfrm>
          <a:off x="1507377" y="2035425"/>
          <a:ext cx="9120004" cy="928814"/>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Local data management considerations</a:t>
          </a:r>
        </a:p>
      </dsp:txBody>
      <dsp:txXfrm>
        <a:off x="1552726" y="2080774"/>
        <a:ext cx="9029306" cy="838116"/>
      </dsp:txXfrm>
    </dsp:sp>
    <dsp:sp modelId="{FCB18597-1331-429B-A437-EF19D9F01D0E}">
      <dsp:nvSpPr>
        <dsp:cNvPr id="0" name=""/>
        <dsp:cNvSpPr/>
      </dsp:nvSpPr>
      <dsp:spPr>
        <a:xfrm>
          <a:off x="546532" y="3024222"/>
          <a:ext cx="928814" cy="928814"/>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30C80-F95C-4A94-829C-B145F7A7076C}">
      <dsp:nvSpPr>
        <dsp:cNvPr id="0" name=""/>
        <dsp:cNvSpPr/>
      </dsp:nvSpPr>
      <dsp:spPr>
        <a:xfrm>
          <a:off x="1531089" y="3024213"/>
          <a:ext cx="9120004" cy="928814"/>
        </a:xfrm>
        <a:prstGeom prst="roundRect">
          <a:avLst>
            <a:gd name="adj" fmla="val 1667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Preserving and sharing data through established repositories</a:t>
          </a:r>
        </a:p>
      </dsp:txBody>
      <dsp:txXfrm>
        <a:off x="1576438" y="3069562"/>
        <a:ext cx="9029306" cy="8381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38792-A14F-4734-92B6-FF692B4A60B9}">
      <dsp:nvSpPr>
        <dsp:cNvPr id="0" name=""/>
        <dsp:cNvSpPr/>
      </dsp:nvSpPr>
      <dsp:spPr>
        <a:xfrm>
          <a:off x="619163" y="2"/>
          <a:ext cx="10104548" cy="928814"/>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775" tIns="69850" rIns="104775" bIns="69850" numCol="1" spcCol="1270" anchor="ctr" anchorCtr="0">
          <a:noAutofit/>
        </a:bodyPr>
        <a:lstStyle/>
        <a:p>
          <a:pPr marL="0" lvl="0" indent="0" algn="ctr" defTabSz="2444750">
            <a:lnSpc>
              <a:spcPct val="90000"/>
            </a:lnSpc>
            <a:spcBef>
              <a:spcPct val="0"/>
            </a:spcBef>
            <a:spcAft>
              <a:spcPct val="35000"/>
            </a:spcAft>
            <a:buNone/>
          </a:pPr>
          <a:r>
            <a:rPr lang="en-US" sz="5500" kern="1200" dirty="0"/>
            <a:t>Unallowable Costs</a:t>
          </a:r>
        </a:p>
      </dsp:txBody>
      <dsp:txXfrm>
        <a:off x="646367" y="27206"/>
        <a:ext cx="10050140" cy="874406"/>
      </dsp:txXfrm>
    </dsp:sp>
    <dsp:sp modelId="{21A602AA-0C49-48BA-9635-329F339F3E3D}">
      <dsp:nvSpPr>
        <dsp:cNvPr id="0" name=""/>
        <dsp:cNvSpPr/>
      </dsp:nvSpPr>
      <dsp:spPr>
        <a:xfrm>
          <a:off x="559935" y="1043637"/>
          <a:ext cx="928814" cy="928814"/>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02129-6566-4A00-8451-F7273F7451FE}">
      <dsp:nvSpPr>
        <dsp:cNvPr id="0" name=""/>
        <dsp:cNvSpPr/>
      </dsp:nvSpPr>
      <dsp:spPr>
        <a:xfrm>
          <a:off x="1542853" y="1056575"/>
          <a:ext cx="9120004" cy="928814"/>
        </a:xfrm>
        <a:prstGeom prst="roundRect">
          <a:avLst>
            <a:gd name="adj" fmla="val 1667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Collecting</a:t>
          </a:r>
          <a:r>
            <a:rPr lang="en-US" sz="2600" kern="1200" baseline="0" dirty="0"/>
            <a:t> Research Data</a:t>
          </a:r>
          <a:endParaRPr lang="en-US" sz="2600" kern="1200" dirty="0"/>
        </a:p>
      </dsp:txBody>
      <dsp:txXfrm>
        <a:off x="1588202" y="1101924"/>
        <a:ext cx="9029306" cy="838116"/>
      </dsp:txXfrm>
    </dsp:sp>
    <dsp:sp modelId="{3F3CF6C0-035A-4619-9181-91F6AF2B7467}">
      <dsp:nvSpPr>
        <dsp:cNvPr id="0" name=""/>
        <dsp:cNvSpPr/>
      </dsp:nvSpPr>
      <dsp:spPr>
        <a:xfrm>
          <a:off x="524435" y="2023592"/>
          <a:ext cx="928814" cy="928814"/>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7F089-9920-4064-86E1-7C94E623D557}">
      <dsp:nvSpPr>
        <dsp:cNvPr id="0" name=""/>
        <dsp:cNvSpPr/>
      </dsp:nvSpPr>
      <dsp:spPr>
        <a:xfrm>
          <a:off x="1507377" y="2035425"/>
          <a:ext cx="9120004" cy="928814"/>
        </a:xfrm>
        <a:prstGeom prst="roundRect">
          <a:avLst>
            <a:gd name="adj" fmla="val 1667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Accessing Research Data</a:t>
          </a:r>
        </a:p>
      </dsp:txBody>
      <dsp:txXfrm>
        <a:off x="1552726" y="2080774"/>
        <a:ext cx="9029306" cy="838116"/>
      </dsp:txXfrm>
    </dsp:sp>
    <dsp:sp modelId="{FCB18597-1331-429B-A437-EF19D9F01D0E}">
      <dsp:nvSpPr>
        <dsp:cNvPr id="0" name=""/>
        <dsp:cNvSpPr/>
      </dsp:nvSpPr>
      <dsp:spPr>
        <a:xfrm>
          <a:off x="546532" y="3024222"/>
          <a:ext cx="928814" cy="928814"/>
        </a:xfrm>
        <a:prstGeom prst="roundRect">
          <a:avLst>
            <a:gd name="adj" fmla="val 1667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30C80-F95C-4A94-829C-B145F7A7076C}">
      <dsp:nvSpPr>
        <dsp:cNvPr id="0" name=""/>
        <dsp:cNvSpPr/>
      </dsp:nvSpPr>
      <dsp:spPr>
        <a:xfrm>
          <a:off x="1531089" y="3024213"/>
          <a:ext cx="9120004" cy="928814"/>
        </a:xfrm>
        <a:prstGeom prst="roundRect">
          <a:avLst>
            <a:gd name="adj" fmla="val 1667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Costs inconsistently charged as DC or IDC, or doubled-charged</a:t>
          </a:r>
        </a:p>
      </dsp:txBody>
      <dsp:txXfrm>
        <a:off x="1576438" y="3069562"/>
        <a:ext cx="9029306" cy="8381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03B818-0EA7-4BA4-9507-DE938312D6A8}">
      <dsp:nvSpPr>
        <dsp:cNvPr id="0" name=""/>
        <dsp:cNvSpPr/>
      </dsp:nvSpPr>
      <dsp:spPr>
        <a:xfrm>
          <a:off x="0" y="58359"/>
          <a:ext cx="11156099" cy="702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NIH</a:t>
          </a:r>
        </a:p>
      </dsp:txBody>
      <dsp:txXfrm>
        <a:off x="34269" y="92628"/>
        <a:ext cx="11087561" cy="633462"/>
      </dsp:txXfrm>
    </dsp:sp>
    <dsp:sp modelId="{749E85CA-E4B9-4414-AC05-121BDF9737AB}">
      <dsp:nvSpPr>
        <dsp:cNvPr id="0" name=""/>
        <dsp:cNvSpPr/>
      </dsp:nvSpPr>
      <dsp:spPr>
        <a:xfrm>
          <a:off x="0" y="760359"/>
          <a:ext cx="11156099" cy="145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20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Relevant notices (</a:t>
          </a:r>
          <a:r>
            <a:rPr lang="en-US" sz="2300" b="0" i="0" kern="1200">
              <a:hlinkClick xmlns:r="http://schemas.openxmlformats.org/officeDocument/2006/relationships" r:id="rId1"/>
            </a:rPr>
            <a:t>NOT-OD-21-013</a:t>
          </a:r>
          <a:r>
            <a:rPr lang="en-US" sz="2300" b="0" i="0" kern="1200"/>
            <a:t>, </a:t>
          </a:r>
          <a:r>
            <a:rPr lang="en-US" sz="2300" b="0" i="0" kern="1200">
              <a:hlinkClick xmlns:r="http://schemas.openxmlformats.org/officeDocument/2006/relationships" r:id="rId2"/>
            </a:rPr>
            <a:t>NOT-OD-21-014</a:t>
          </a:r>
          <a:r>
            <a:rPr lang="en-US" sz="2300" b="0" i="0" kern="1200"/>
            <a:t>, </a:t>
          </a:r>
          <a:r>
            <a:rPr lang="en-US" sz="2300" b="0" i="0" kern="1200">
              <a:hlinkClick xmlns:r="http://schemas.openxmlformats.org/officeDocument/2006/relationships" r:id="rId3"/>
            </a:rPr>
            <a:t>NOT-OD-21-015</a:t>
          </a:r>
          <a:r>
            <a:rPr lang="en-US" sz="2300" b="0" i="0" kern="1200"/>
            <a:t>, </a:t>
          </a:r>
          <a:r>
            <a:rPr lang="en-US" sz="2300" b="0" i="0" kern="1200">
              <a:hlinkClick xmlns:r="http://schemas.openxmlformats.org/officeDocument/2006/relationships" r:id="rId4"/>
            </a:rPr>
            <a:t>NOT-OD-21-016</a:t>
          </a:r>
          <a:r>
            <a:rPr lang="en-US" sz="2300" b="0" i="0" kern="1200"/>
            <a:t>)</a:t>
          </a:r>
          <a:endParaRPr lang="en-US" sz="2300" kern="1200"/>
        </a:p>
        <a:p>
          <a:pPr marL="228600" lvl="1" indent="-228600" algn="l" defTabSz="1022350">
            <a:lnSpc>
              <a:spcPct val="90000"/>
            </a:lnSpc>
            <a:spcBef>
              <a:spcPct val="0"/>
            </a:spcBef>
            <a:spcAft>
              <a:spcPct val="20000"/>
            </a:spcAft>
            <a:buChar char="•"/>
          </a:pPr>
          <a:r>
            <a:rPr lang="en-US" sz="2300" kern="1200"/>
            <a:t>NIH Office of Science Policy </a:t>
          </a:r>
          <a:r>
            <a:rPr lang="en-US" sz="2300" kern="1200">
              <a:hlinkClick xmlns:r="http://schemas.openxmlformats.org/officeDocument/2006/relationships" r:id="rId5"/>
            </a:rPr>
            <a:t>FAQs</a:t>
          </a:r>
          <a:endParaRPr lang="en-US" sz="2300" kern="1200"/>
        </a:p>
        <a:p>
          <a:pPr marL="228600" lvl="1" indent="-228600" algn="l" defTabSz="1022350">
            <a:lnSpc>
              <a:spcPct val="90000"/>
            </a:lnSpc>
            <a:spcBef>
              <a:spcPct val="0"/>
            </a:spcBef>
            <a:spcAft>
              <a:spcPct val="20000"/>
            </a:spcAft>
            <a:buChar char="•"/>
          </a:pPr>
          <a:r>
            <a:rPr lang="en-US" sz="2300" kern="1200"/>
            <a:t>NIH Office of Science Policy website on Scientific Data Sharing: </a:t>
          </a:r>
          <a:r>
            <a:rPr lang="en-US" sz="2300" kern="1200">
              <a:hlinkClick xmlns:r="http://schemas.openxmlformats.org/officeDocument/2006/relationships" r:id="rId6"/>
            </a:rPr>
            <a:t>https://sharing.nih.gov</a:t>
          </a:r>
          <a:endParaRPr lang="en-US" sz="2300" kern="1200"/>
        </a:p>
      </dsp:txBody>
      <dsp:txXfrm>
        <a:off x="0" y="760359"/>
        <a:ext cx="11156099" cy="1459350"/>
      </dsp:txXfrm>
    </dsp:sp>
    <dsp:sp modelId="{832A1B4C-FD3A-4A75-878C-E9A452356992}">
      <dsp:nvSpPr>
        <dsp:cNvPr id="0" name=""/>
        <dsp:cNvSpPr/>
      </dsp:nvSpPr>
      <dsp:spPr>
        <a:xfrm>
          <a:off x="0" y="2219710"/>
          <a:ext cx="11156099" cy="702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Professional Community</a:t>
          </a:r>
        </a:p>
      </dsp:txBody>
      <dsp:txXfrm>
        <a:off x="34269" y="2253979"/>
        <a:ext cx="11087561" cy="633462"/>
      </dsp:txXfrm>
    </dsp:sp>
    <dsp:sp modelId="{16A77B8F-2A3D-4DC3-B7BB-32E148AE51D5}">
      <dsp:nvSpPr>
        <dsp:cNvPr id="0" name=""/>
        <dsp:cNvSpPr/>
      </dsp:nvSpPr>
      <dsp:spPr>
        <a:xfrm>
          <a:off x="0" y="2921710"/>
          <a:ext cx="11156099" cy="1459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20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AAU/APLU: </a:t>
          </a:r>
          <a:r>
            <a:rPr lang="en-US" sz="2300" kern="1200">
              <a:hlinkClick xmlns:r="http://schemas.openxmlformats.org/officeDocument/2006/relationships" r:id="rId7"/>
            </a:rPr>
            <a:t>Guide to Accelerate Public Access to Research Data</a:t>
          </a:r>
          <a:endParaRPr lang="en-US" sz="2300" kern="1200"/>
        </a:p>
        <a:p>
          <a:pPr marL="228600" lvl="1" indent="-228600" algn="l" defTabSz="1022350">
            <a:lnSpc>
              <a:spcPct val="90000"/>
            </a:lnSpc>
            <a:spcBef>
              <a:spcPct val="0"/>
            </a:spcBef>
            <a:spcAft>
              <a:spcPct val="20000"/>
            </a:spcAft>
            <a:buChar char="•"/>
          </a:pPr>
          <a:r>
            <a:rPr lang="en-US" sz="2300" kern="1200" dirty="0"/>
            <a:t>COGR/ARL: </a:t>
          </a:r>
          <a:r>
            <a:rPr lang="en-US" sz="2300" kern="1200" dirty="0">
              <a:hlinkClick xmlns:r="http://schemas.openxmlformats.org/officeDocument/2006/relationships" r:id="rId8"/>
            </a:rPr>
            <a:t>NIH Data Management and Sharing Readiness Guide</a:t>
          </a:r>
          <a:endParaRPr lang="en-US" sz="2300" kern="1200" dirty="0"/>
        </a:p>
        <a:p>
          <a:pPr marL="228600" lvl="1" indent="-228600" algn="l" defTabSz="1022350">
            <a:lnSpc>
              <a:spcPct val="90000"/>
            </a:lnSpc>
            <a:spcBef>
              <a:spcPct val="0"/>
            </a:spcBef>
            <a:spcAft>
              <a:spcPct val="20000"/>
            </a:spcAft>
            <a:buChar char="•"/>
          </a:pPr>
          <a:r>
            <a:rPr lang="en-US" sz="2300" kern="1200"/>
            <a:t>Wilkenson, et al. (</a:t>
          </a:r>
          <a:r>
            <a:rPr lang="en-US" sz="2300" i="1" kern="1200"/>
            <a:t>Nature</a:t>
          </a:r>
          <a:r>
            <a:rPr lang="en-US" sz="2300" kern="1200"/>
            <a:t>): </a:t>
          </a:r>
          <a:r>
            <a:rPr lang="en-US" sz="2300" kern="1200">
              <a:hlinkClick xmlns:r="http://schemas.openxmlformats.org/officeDocument/2006/relationships" r:id="rId9"/>
            </a:rPr>
            <a:t>The FAIR Guiding Principles for scientific data management and stewardship</a:t>
          </a:r>
          <a:endParaRPr lang="en-US" sz="2300" kern="1200"/>
        </a:p>
      </dsp:txBody>
      <dsp:txXfrm>
        <a:off x="0" y="2921710"/>
        <a:ext cx="11156099" cy="1459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1804F-C977-46AE-A753-327B16124187}">
      <dsp:nvSpPr>
        <dsp:cNvPr id="0" name=""/>
        <dsp:cNvSpPr/>
      </dsp:nvSpPr>
      <dsp:spPr>
        <a:xfrm>
          <a:off x="0" y="0"/>
          <a:ext cx="7241019" cy="0"/>
        </a:xfrm>
        <a:prstGeom prst="line">
          <a:avLst/>
        </a:prstGeom>
        <a:solidFill>
          <a:srgbClr val="5B9BD5">
            <a:hueOff val="0"/>
            <a:satOff val="0"/>
            <a:lumOff val="0"/>
            <a:alphaOff val="0"/>
          </a:srgbClr>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104D89-E7AC-4610-87F8-ED209DC192EC}">
      <dsp:nvSpPr>
        <dsp:cNvPr id="0" name=""/>
        <dsp:cNvSpPr/>
      </dsp:nvSpPr>
      <dsp:spPr>
        <a:xfrm>
          <a:off x="0" y="0"/>
          <a:ext cx="7241019" cy="52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Institution-specific templates</a:t>
          </a:r>
        </a:p>
      </dsp:txBody>
      <dsp:txXfrm>
        <a:off x="0" y="0"/>
        <a:ext cx="7241019" cy="520114"/>
      </dsp:txXfrm>
    </dsp:sp>
    <dsp:sp modelId="{30FCCE4B-A549-4DF3-922E-D92B07DEF232}">
      <dsp:nvSpPr>
        <dsp:cNvPr id="0" name=""/>
        <dsp:cNvSpPr/>
      </dsp:nvSpPr>
      <dsp:spPr>
        <a:xfrm>
          <a:off x="0" y="520114"/>
          <a:ext cx="7241019" cy="0"/>
        </a:xfrm>
        <a:prstGeom prst="line">
          <a:avLst/>
        </a:prstGeom>
        <a:solidFill>
          <a:srgbClr val="5B9BD5">
            <a:hueOff val="-1689636"/>
            <a:satOff val="-4355"/>
            <a:lumOff val="-2941"/>
            <a:alphaOff val="0"/>
          </a:srgbClr>
        </a:solidFill>
        <a:ln w="12700" cap="flat" cmpd="sng" algn="ctr">
          <a:solidFill>
            <a:srgbClr val="5B9BD5">
              <a:hueOff val="-1689636"/>
              <a:satOff val="-4355"/>
              <a:lumOff val="-2941"/>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C49BF4-793D-47CC-BD9C-68821E1CC524}">
      <dsp:nvSpPr>
        <dsp:cNvPr id="0" name=""/>
        <dsp:cNvSpPr/>
      </dsp:nvSpPr>
      <dsp:spPr>
        <a:xfrm>
          <a:off x="0" y="520114"/>
          <a:ext cx="7241019" cy="52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mn-lt"/>
              <a:ea typeface="+mn-ea"/>
              <a:cs typeface="+mn-cs"/>
            </a:rPr>
            <a:t>Onboarding/offboarding checklists</a:t>
          </a:r>
        </a:p>
      </dsp:txBody>
      <dsp:txXfrm>
        <a:off x="0" y="520114"/>
        <a:ext cx="7241019" cy="520114"/>
      </dsp:txXfrm>
    </dsp:sp>
    <dsp:sp modelId="{47E04DC9-5FA3-42DA-AF42-19799205848B}">
      <dsp:nvSpPr>
        <dsp:cNvPr id="0" name=""/>
        <dsp:cNvSpPr/>
      </dsp:nvSpPr>
      <dsp:spPr>
        <a:xfrm>
          <a:off x="0" y="1040228"/>
          <a:ext cx="7241019" cy="0"/>
        </a:xfrm>
        <a:prstGeom prst="line">
          <a:avLst/>
        </a:prstGeom>
        <a:solidFill>
          <a:srgbClr val="5B9BD5">
            <a:hueOff val="-3379271"/>
            <a:satOff val="-8710"/>
            <a:lumOff val="-5883"/>
            <a:alphaOff val="0"/>
          </a:srgbClr>
        </a:solidFill>
        <a:ln w="12700" cap="flat" cmpd="sng" algn="ctr">
          <a:solidFill>
            <a:srgbClr val="5B9BD5">
              <a:hueOff val="-3379271"/>
              <a:satOff val="-8710"/>
              <a:lumOff val="-5883"/>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7A9881-7868-4D42-B14A-75C35B61E402}">
      <dsp:nvSpPr>
        <dsp:cNvPr id="0" name=""/>
        <dsp:cNvSpPr/>
      </dsp:nvSpPr>
      <dsp:spPr>
        <a:xfrm>
          <a:off x="0" y="1040228"/>
          <a:ext cx="7241019" cy="52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DUA resources</a:t>
          </a:r>
        </a:p>
      </dsp:txBody>
      <dsp:txXfrm>
        <a:off x="0" y="1040228"/>
        <a:ext cx="7241019" cy="520114"/>
      </dsp:txXfrm>
    </dsp:sp>
    <dsp:sp modelId="{5D017B66-D492-4CAB-B96A-EA7CC608E7F5}">
      <dsp:nvSpPr>
        <dsp:cNvPr id="0" name=""/>
        <dsp:cNvSpPr/>
      </dsp:nvSpPr>
      <dsp:spPr>
        <a:xfrm>
          <a:off x="0" y="1560343"/>
          <a:ext cx="7241019" cy="0"/>
        </a:xfrm>
        <a:prstGeom prst="line">
          <a:avLst/>
        </a:prstGeom>
        <a:solidFill>
          <a:srgbClr val="5B9BD5">
            <a:hueOff val="-5068907"/>
            <a:satOff val="-13064"/>
            <a:lumOff val="-8824"/>
            <a:alphaOff val="0"/>
          </a:srgbClr>
        </a:solidFill>
        <a:ln w="12700" cap="flat" cmpd="sng" algn="ctr">
          <a:solidFill>
            <a:srgbClr val="5B9BD5">
              <a:hueOff val="-5068907"/>
              <a:satOff val="-13064"/>
              <a:lumOff val="-8824"/>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DEFDA-EF32-4D31-BDD1-0F9FDE8058B1}">
      <dsp:nvSpPr>
        <dsp:cNvPr id="0" name=""/>
        <dsp:cNvSpPr/>
      </dsp:nvSpPr>
      <dsp:spPr>
        <a:xfrm>
          <a:off x="0" y="1560343"/>
          <a:ext cx="7241019" cy="52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Storage and security tools</a:t>
          </a:r>
        </a:p>
      </dsp:txBody>
      <dsp:txXfrm>
        <a:off x="0" y="1560343"/>
        <a:ext cx="7241019" cy="520114"/>
      </dsp:txXfrm>
    </dsp:sp>
    <dsp:sp modelId="{F54FE5F5-0D13-43F1-B4D6-942D384C5427}">
      <dsp:nvSpPr>
        <dsp:cNvPr id="0" name=""/>
        <dsp:cNvSpPr/>
      </dsp:nvSpPr>
      <dsp:spPr>
        <a:xfrm>
          <a:off x="0" y="2080457"/>
          <a:ext cx="7241019" cy="0"/>
        </a:xfrm>
        <a:prstGeom prst="line">
          <a:avLst/>
        </a:prstGeom>
        <a:solidFill>
          <a:srgbClr val="5B9BD5">
            <a:hueOff val="-6758543"/>
            <a:satOff val="-17419"/>
            <a:lumOff val="-11765"/>
            <a:alphaOff val="0"/>
          </a:srgbClr>
        </a:solidFill>
        <a:ln w="12700" cap="flat" cmpd="sng" algn="ctr">
          <a:solidFill>
            <a:srgbClr val="5B9BD5">
              <a:hueOff val="-6758543"/>
              <a:satOff val="-17419"/>
              <a:lumOff val="-11765"/>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31006C-4B92-47CE-9296-64F88B8A5855}">
      <dsp:nvSpPr>
        <dsp:cNvPr id="0" name=""/>
        <dsp:cNvSpPr/>
      </dsp:nvSpPr>
      <dsp:spPr>
        <a:xfrm>
          <a:off x="0" y="2080457"/>
          <a:ext cx="7241019" cy="52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Electronic lab notebook (ELN) resources</a:t>
          </a:r>
        </a:p>
      </dsp:txBody>
      <dsp:txXfrm>
        <a:off x="0" y="2080457"/>
        <a:ext cx="7241019" cy="520114"/>
      </dsp:txXfrm>
    </dsp:sp>
    <dsp:sp modelId="{6271F418-E91A-44B2-A156-7ECF10BB101E}">
      <dsp:nvSpPr>
        <dsp:cNvPr id="0" name=""/>
        <dsp:cNvSpPr/>
      </dsp:nvSpPr>
      <dsp:spPr>
        <a:xfrm>
          <a:off x="0" y="2600571"/>
          <a:ext cx="7241019" cy="0"/>
        </a:xfrm>
        <a:prstGeom prst="line">
          <a:avLst/>
        </a:prstGeom>
        <a:solidFill>
          <a:schemeClr val="accent5">
            <a:hueOff val="-479969"/>
            <a:satOff val="-7417"/>
            <a:lumOff val="-15127"/>
            <a:alphaOff val="0"/>
          </a:schemeClr>
        </a:solidFill>
        <a:ln w="22225" cap="rnd" cmpd="sng" algn="ctr">
          <a:solidFill>
            <a:schemeClr val="accent5">
              <a:hueOff val="-479969"/>
              <a:satOff val="-7417"/>
              <a:lumOff val="-151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C2AAE7-56BD-4CFE-978C-EC05B634C599}">
      <dsp:nvSpPr>
        <dsp:cNvPr id="0" name=""/>
        <dsp:cNvSpPr/>
      </dsp:nvSpPr>
      <dsp:spPr>
        <a:xfrm>
          <a:off x="0" y="2600571"/>
          <a:ext cx="7241019" cy="52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Metadata guides</a:t>
          </a:r>
        </a:p>
      </dsp:txBody>
      <dsp:txXfrm>
        <a:off x="0" y="2600571"/>
        <a:ext cx="7241019" cy="520114"/>
      </dsp:txXfrm>
    </dsp:sp>
    <dsp:sp modelId="{77F2533D-256A-4658-802A-7E67D15D3EE0}">
      <dsp:nvSpPr>
        <dsp:cNvPr id="0" name=""/>
        <dsp:cNvSpPr/>
      </dsp:nvSpPr>
      <dsp:spPr>
        <a:xfrm>
          <a:off x="0" y="3120686"/>
          <a:ext cx="7241019" cy="0"/>
        </a:xfrm>
        <a:prstGeom prst="line">
          <a:avLst/>
        </a:prstGeom>
        <a:solidFill>
          <a:schemeClr val="accent5">
            <a:hueOff val="-575962"/>
            <a:satOff val="-8901"/>
            <a:lumOff val="-18153"/>
            <a:alphaOff val="0"/>
          </a:schemeClr>
        </a:solidFill>
        <a:ln w="22225" cap="rnd" cmpd="sng" algn="ctr">
          <a:solidFill>
            <a:schemeClr val="accent5">
              <a:hueOff val="-575962"/>
              <a:satOff val="-8901"/>
              <a:lumOff val="-181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D47D30-53D9-4125-94AE-B53FDF745525}">
      <dsp:nvSpPr>
        <dsp:cNvPr id="0" name=""/>
        <dsp:cNvSpPr/>
      </dsp:nvSpPr>
      <dsp:spPr>
        <a:xfrm>
          <a:off x="0" y="3120686"/>
          <a:ext cx="7241019" cy="52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Repository resources</a:t>
          </a:r>
        </a:p>
      </dsp:txBody>
      <dsp:txXfrm>
        <a:off x="0" y="3120686"/>
        <a:ext cx="7241019" cy="520114"/>
      </dsp:txXfrm>
    </dsp:sp>
    <dsp:sp modelId="{3CC514C2-107C-4515-9182-AA0B221DC462}">
      <dsp:nvSpPr>
        <dsp:cNvPr id="0" name=""/>
        <dsp:cNvSpPr/>
      </dsp:nvSpPr>
      <dsp:spPr>
        <a:xfrm>
          <a:off x="0" y="3640800"/>
          <a:ext cx="7241019" cy="0"/>
        </a:xfrm>
        <a:prstGeom prst="line">
          <a:avLst/>
        </a:prstGeom>
        <a:solidFill>
          <a:schemeClr val="accent5">
            <a:hueOff val="-671956"/>
            <a:satOff val="-10384"/>
            <a:lumOff val="-21178"/>
            <a:alphaOff val="0"/>
          </a:schemeClr>
        </a:solidFill>
        <a:ln w="22225" cap="rnd" cmpd="sng" algn="ctr">
          <a:solidFill>
            <a:schemeClr val="accent5">
              <a:hueOff val="-671956"/>
              <a:satOff val="-10384"/>
              <a:lumOff val="-2117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4A8978-E948-49B4-A401-B3A3F6486728}">
      <dsp:nvSpPr>
        <dsp:cNvPr id="0" name=""/>
        <dsp:cNvSpPr/>
      </dsp:nvSpPr>
      <dsp:spPr>
        <a:xfrm>
          <a:off x="0" y="3640800"/>
          <a:ext cx="7241019" cy="520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kern="1200" dirty="0">
              <a:solidFill>
                <a:sysClr val="windowText" lastClr="000000">
                  <a:hueOff val="0"/>
                  <a:satOff val="0"/>
                  <a:lumOff val="0"/>
                  <a:alphaOff val="0"/>
                </a:sysClr>
              </a:solidFill>
              <a:latin typeface="Arial" panose="020B0604020202020204"/>
              <a:ea typeface="+mn-ea"/>
              <a:cs typeface="+mn-cs"/>
            </a:rPr>
            <a:t>FAQs</a:t>
          </a:r>
        </a:p>
      </dsp:txBody>
      <dsp:txXfrm>
        <a:off x="0" y="3640800"/>
        <a:ext cx="7241019" cy="5201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1AF8-E141-4959-8361-CB40975D0A3E}">
      <dsp:nvSpPr>
        <dsp:cNvPr id="0" name=""/>
        <dsp:cNvSpPr/>
      </dsp:nvSpPr>
      <dsp:spPr>
        <a:xfrm>
          <a:off x="0" y="4359407"/>
          <a:ext cx="10224248" cy="0"/>
        </a:xfrm>
        <a:prstGeom prst="line">
          <a:avLst/>
        </a:prstGeom>
        <a:noFill/>
        <a:ln w="22225" cap="rnd"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4E2ACE-F01B-4043-8147-81F81310CB74}">
      <dsp:nvSpPr>
        <dsp:cNvPr id="0" name=""/>
        <dsp:cNvSpPr/>
      </dsp:nvSpPr>
      <dsp:spPr>
        <a:xfrm>
          <a:off x="0" y="3256659"/>
          <a:ext cx="10224248" cy="0"/>
        </a:xfrm>
        <a:prstGeom prst="line">
          <a:avLst/>
        </a:prstGeom>
        <a:noFill/>
        <a:ln w="22225" cap="rnd"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D50263-A66C-4255-8E0F-BC3F9F147863}">
      <dsp:nvSpPr>
        <dsp:cNvPr id="0" name=""/>
        <dsp:cNvSpPr/>
      </dsp:nvSpPr>
      <dsp:spPr>
        <a:xfrm>
          <a:off x="0" y="2153911"/>
          <a:ext cx="10224248" cy="0"/>
        </a:xfrm>
        <a:prstGeom prst="line">
          <a:avLst/>
        </a:prstGeom>
        <a:noFill/>
        <a:ln w="22225" cap="rnd"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77C1713-6D8B-42CA-83E2-F103A2A6BC54}">
      <dsp:nvSpPr>
        <dsp:cNvPr id="0" name=""/>
        <dsp:cNvSpPr/>
      </dsp:nvSpPr>
      <dsp:spPr>
        <a:xfrm>
          <a:off x="0" y="1051163"/>
          <a:ext cx="10224248" cy="0"/>
        </a:xfrm>
        <a:prstGeom prst="line">
          <a:avLst/>
        </a:prstGeom>
        <a:noFill/>
        <a:ln w="22225" cap="rnd" cmpd="sng" algn="ctr">
          <a:solidFill>
            <a:schemeClr val="dk2">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D3A0CB8-FC0E-4F0E-9CA3-7D3039B40EAF}">
      <dsp:nvSpPr>
        <dsp:cNvPr id="0" name=""/>
        <dsp:cNvSpPr/>
      </dsp:nvSpPr>
      <dsp:spPr>
        <a:xfrm>
          <a:off x="2692086" y="927"/>
          <a:ext cx="7498379" cy="105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US" sz="1800" kern="1200" dirty="0"/>
            <a:t>“In an effort to reduce the burden of duplicative reporting expectations, NIH is information the research community of its intent to establish a single Plan requirement for both the NIH Genomic Data Sharing and the Data Management and Sharing”</a:t>
          </a:r>
        </a:p>
      </dsp:txBody>
      <dsp:txXfrm>
        <a:off x="2692086" y="927"/>
        <a:ext cx="7498379" cy="1050236"/>
      </dsp:txXfrm>
    </dsp:sp>
    <dsp:sp modelId="{83B458C2-0495-4F57-8684-D6B4C1A21CCC}">
      <dsp:nvSpPr>
        <dsp:cNvPr id="0" name=""/>
        <dsp:cNvSpPr/>
      </dsp:nvSpPr>
      <dsp:spPr>
        <a:xfrm>
          <a:off x="314836" y="927"/>
          <a:ext cx="2028631" cy="1050236"/>
        </a:xfrm>
        <a:prstGeom prst="round2SameRect">
          <a:avLst>
            <a:gd name="adj1" fmla="val 16670"/>
            <a:gd name="adj2" fmla="val 0"/>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Purpose</a:t>
          </a:r>
        </a:p>
      </dsp:txBody>
      <dsp:txXfrm>
        <a:off x="366114" y="52205"/>
        <a:ext cx="1926075" cy="998958"/>
      </dsp:txXfrm>
    </dsp:sp>
    <dsp:sp modelId="{76D81F30-4C81-45BD-B264-2BDB04DAF7DD}">
      <dsp:nvSpPr>
        <dsp:cNvPr id="0" name=""/>
        <dsp:cNvSpPr/>
      </dsp:nvSpPr>
      <dsp:spPr>
        <a:xfrm>
          <a:off x="2692086" y="1103675"/>
          <a:ext cx="7498379" cy="105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US" sz="1800" kern="1200" dirty="0"/>
            <a:t>“applies to all applications submitted to NIH requesting support for research subject to the GDS Policy beginning with receipt dates on or after January 25,2023”</a:t>
          </a:r>
        </a:p>
      </dsp:txBody>
      <dsp:txXfrm>
        <a:off x="2692086" y="1103675"/>
        <a:ext cx="7498379" cy="1050236"/>
      </dsp:txXfrm>
    </dsp:sp>
    <dsp:sp modelId="{4667D79E-FADC-4E4C-BA32-FD8E46186E83}">
      <dsp:nvSpPr>
        <dsp:cNvPr id="0" name=""/>
        <dsp:cNvSpPr/>
      </dsp:nvSpPr>
      <dsp:spPr>
        <a:xfrm>
          <a:off x="302847" y="1103675"/>
          <a:ext cx="2052609" cy="1050236"/>
        </a:xfrm>
        <a:prstGeom prst="round2SameRect">
          <a:avLst>
            <a:gd name="adj1" fmla="val 16670"/>
            <a:gd name="adj2" fmla="val 0"/>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Application</a:t>
          </a:r>
        </a:p>
      </dsp:txBody>
      <dsp:txXfrm>
        <a:off x="354125" y="1154953"/>
        <a:ext cx="1950053" cy="998958"/>
      </dsp:txXfrm>
    </dsp:sp>
    <dsp:sp modelId="{F01B7AD5-1E11-4B39-A568-6FC45FA59424}">
      <dsp:nvSpPr>
        <dsp:cNvPr id="0" name=""/>
        <dsp:cNvSpPr/>
      </dsp:nvSpPr>
      <dsp:spPr>
        <a:xfrm>
          <a:off x="2756888" y="2206423"/>
          <a:ext cx="7368775" cy="105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US" sz="1800" kern="1200" dirty="0"/>
            <a:t>“applicants should complete the DMS Plan anticipating sharing according the </a:t>
          </a:r>
          <a:r>
            <a:rPr lang="en-US" sz="1800" kern="1200" dirty="0" err="1"/>
            <a:t>the</a:t>
          </a:r>
          <a:r>
            <a:rPr lang="en-US" sz="1800" kern="1200" dirty="0"/>
            <a:t> criteria of the Institutional Certification. Institutional Certifications are expected for human genomic data subject to the GDS Policy and or Genomic Summary Results (GSR)”</a:t>
          </a:r>
        </a:p>
      </dsp:txBody>
      <dsp:txXfrm>
        <a:off x="2756888" y="2206423"/>
        <a:ext cx="7368775" cy="1050236"/>
      </dsp:txXfrm>
    </dsp:sp>
    <dsp:sp modelId="{6BD35EC1-EA91-4704-9B3D-6EC99454C650}">
      <dsp:nvSpPr>
        <dsp:cNvPr id="0" name=""/>
        <dsp:cNvSpPr/>
      </dsp:nvSpPr>
      <dsp:spPr>
        <a:xfrm>
          <a:off x="266920" y="2206423"/>
          <a:ext cx="2124463" cy="1050236"/>
        </a:xfrm>
        <a:prstGeom prst="round2SameRect">
          <a:avLst>
            <a:gd name="adj1" fmla="val 16670"/>
            <a:gd name="adj2" fmla="val 0"/>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Proposal/Plan</a:t>
          </a:r>
        </a:p>
      </dsp:txBody>
      <dsp:txXfrm>
        <a:off x="318198" y="2257701"/>
        <a:ext cx="2021907" cy="998958"/>
      </dsp:txXfrm>
    </dsp:sp>
    <dsp:sp modelId="{EBFAF282-3DA7-4139-893C-40A7FBF84056}">
      <dsp:nvSpPr>
        <dsp:cNvPr id="0" name=""/>
        <dsp:cNvSpPr/>
      </dsp:nvSpPr>
      <dsp:spPr>
        <a:xfrm>
          <a:off x="2834666" y="3309171"/>
          <a:ext cx="7213219" cy="1050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l" defTabSz="800100">
            <a:lnSpc>
              <a:spcPct val="90000"/>
            </a:lnSpc>
            <a:spcBef>
              <a:spcPct val="0"/>
            </a:spcBef>
            <a:spcAft>
              <a:spcPct val="35000"/>
            </a:spcAft>
            <a:buNone/>
          </a:pPr>
          <a:r>
            <a:rPr lang="en-US" sz="1800" kern="1200" dirty="0"/>
            <a:t>“GDS Plans will no longer be reviewed by peer reviewers. NIH Program Staff will assess the adequacy of the DMS Plans. Compliance and Enforcement will be handled in accordance with the terms in the DMS Policy ”</a:t>
          </a:r>
        </a:p>
      </dsp:txBody>
      <dsp:txXfrm>
        <a:off x="2834666" y="3309171"/>
        <a:ext cx="7213219" cy="1050236"/>
      </dsp:txXfrm>
    </dsp:sp>
    <dsp:sp modelId="{0DE45389-AE39-4516-922A-FAB7D245E0B1}">
      <dsp:nvSpPr>
        <dsp:cNvPr id="0" name=""/>
        <dsp:cNvSpPr/>
      </dsp:nvSpPr>
      <dsp:spPr>
        <a:xfrm>
          <a:off x="254944" y="3309171"/>
          <a:ext cx="2148415" cy="1050236"/>
        </a:xfrm>
        <a:prstGeom prst="round2SameRect">
          <a:avLst>
            <a:gd name="adj1" fmla="val 16670"/>
            <a:gd name="adj2" fmla="val 0"/>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dirty="0"/>
            <a:t>Enforcement</a:t>
          </a:r>
        </a:p>
      </dsp:txBody>
      <dsp:txXfrm>
        <a:off x="306222" y="3360449"/>
        <a:ext cx="2045859" cy="998958"/>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7C0D3-50B4-4C7F-9B30-02C805DF063C}" type="datetimeFigureOut">
              <a:rPr lang="en-US" smtClean="0"/>
              <a:t>9/13/2022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4B763C-C92C-4E3F-B6E2-EC174672C3CF}" type="slidenum">
              <a:rPr lang="en-US" smtClean="0"/>
              <a:t>‹#›</a:t>
            </a:fld>
            <a:endParaRPr lang="en-US"/>
          </a:p>
        </p:txBody>
      </p:sp>
    </p:spTree>
    <p:extLst>
      <p:ext uri="{BB962C8B-B14F-4D97-AF65-F5344CB8AC3E}">
        <p14:creationId xmlns:p14="http://schemas.microsoft.com/office/powerpoint/2010/main" val="3354680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February, Nature published an article about the new policy. I encourage all of you to take the time to read it because it talks about the importance of reproducibility and the impact it can have in the lab, among personnel. One of the things it talks about is who is going to organize, curate and manage data. It will likely fall to researchers early in their career, taking time away from doing actual research.</a:t>
            </a:r>
          </a:p>
          <a:p>
            <a:endParaRPr lang="en-US" dirty="0"/>
          </a:p>
          <a:p>
            <a:r>
              <a:rPr lang="en-US" dirty="0"/>
              <a:t>More importantly for today, it also talks about an 8-year $2mm project to replicate some significant cancer research findings. Fewer than half of them were successful. Given that these were influential studies, it is not hard to imagine how that was taken. </a:t>
            </a:r>
          </a:p>
          <a:p>
            <a:endParaRPr lang="en-US" dirty="0"/>
          </a:p>
          <a:p>
            <a:r>
              <a:rPr lang="en-US" dirty="0"/>
              <a:t>This is not limited to the medical and life sciences. </a:t>
            </a:r>
          </a:p>
          <a:p>
            <a:endParaRPr lang="en-US" dirty="0"/>
          </a:p>
        </p:txBody>
      </p:sp>
      <p:sp>
        <p:nvSpPr>
          <p:cNvPr id="4" name="Slide Number Placeholder 3"/>
          <p:cNvSpPr>
            <a:spLocks noGrp="1"/>
          </p:cNvSpPr>
          <p:nvPr>
            <p:ph type="sldNum" sz="quarter" idx="5"/>
          </p:nvPr>
        </p:nvSpPr>
        <p:spPr/>
        <p:txBody>
          <a:bodyPr/>
          <a:lstStyle/>
          <a:p>
            <a:fld id="{FBA6AC42-F1CF-884A-9861-7B29ADCA603C}" type="slidenum">
              <a:rPr lang="en-US" smtClean="0"/>
              <a:t>7</a:t>
            </a:fld>
            <a:endParaRPr lang="en-US"/>
          </a:p>
        </p:txBody>
      </p:sp>
    </p:spTree>
    <p:extLst>
      <p:ext uri="{BB962C8B-B14F-4D97-AF65-F5344CB8AC3E}">
        <p14:creationId xmlns:p14="http://schemas.microsoft.com/office/powerpoint/2010/main" val="51490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24">
              <a:defRPr/>
            </a:pPr>
            <a:r>
              <a:rPr lang="en-US" sz="1200" dirty="0">
                <a:solidFill>
                  <a:prstClr val="black"/>
                </a:solidFill>
                <a:latin typeface="Calibri" panose="020F0502020204030204"/>
              </a:rPr>
              <a:t>Materials to consider making available include:</a:t>
            </a:r>
          </a:p>
          <a:p>
            <a:pPr defTabSz="984924">
              <a:defRPr/>
            </a:pPr>
            <a:endParaRPr lang="en-US" sz="1200" dirty="0">
              <a:solidFill>
                <a:prstClr val="black"/>
              </a:solidFill>
              <a:latin typeface="Calibri" panose="020F0502020204030204"/>
            </a:endParaRPr>
          </a:p>
          <a:p>
            <a:pPr marL="184673" indent="-184673" defTabSz="984924">
              <a:buFont typeface="Arial" panose="020B0604020202020204" pitchFamily="34" charset="0"/>
              <a:buChar char="•"/>
              <a:defRPr/>
            </a:pPr>
            <a:r>
              <a:rPr lang="en-US" sz="1200" b="1" dirty="0">
                <a:solidFill>
                  <a:prstClr val="black"/>
                </a:solidFill>
                <a:latin typeface="Calibri" panose="020F0502020204030204"/>
              </a:rPr>
              <a:t>Institution specific templates </a:t>
            </a:r>
            <a:r>
              <a:rPr lang="en-US" sz="1200" dirty="0">
                <a:solidFill>
                  <a:prstClr val="black"/>
                </a:solidFill>
                <a:latin typeface="Calibri" panose="020F0502020204030204"/>
              </a:rPr>
              <a:t>– annotated to provide clarifications or highlight intersections w/institutional policy </a:t>
            </a:r>
          </a:p>
          <a:p>
            <a:pPr marL="184673" indent="-184673" defTabSz="984924">
              <a:buFont typeface="Arial" panose="020B0604020202020204" pitchFamily="34" charset="0"/>
              <a:buChar char="•"/>
              <a:defRPr/>
            </a:pPr>
            <a:r>
              <a:rPr lang="en-US" sz="1200" b="1" dirty="0">
                <a:solidFill>
                  <a:prstClr val="black"/>
                </a:solidFill>
                <a:latin typeface="Calibri" panose="020F0502020204030204"/>
              </a:rPr>
              <a:t>Onboarding/offboarding checklists </a:t>
            </a:r>
            <a:r>
              <a:rPr lang="en-US" sz="1200" dirty="0">
                <a:solidFill>
                  <a:prstClr val="black"/>
                </a:solidFill>
                <a:latin typeface="Calibri" panose="020F0502020204030204"/>
              </a:rPr>
              <a:t>– help establish SOPs and provide an onboarding tool</a:t>
            </a:r>
          </a:p>
          <a:p>
            <a:pPr marL="184673" indent="-184673" defTabSz="984924">
              <a:buFont typeface="Arial" panose="020B0604020202020204" pitchFamily="34" charset="0"/>
              <a:buChar char="•"/>
              <a:defRPr/>
            </a:pPr>
            <a:r>
              <a:rPr lang="en-US" sz="1200" b="1" dirty="0">
                <a:solidFill>
                  <a:prstClr val="black"/>
                </a:solidFill>
                <a:latin typeface="Calibri" panose="020F0502020204030204"/>
              </a:rPr>
              <a:t>DUA resources </a:t>
            </a:r>
            <a:r>
              <a:rPr lang="en-US" sz="1200" dirty="0">
                <a:solidFill>
                  <a:prstClr val="black"/>
                </a:solidFill>
                <a:latin typeface="Calibri" panose="020F0502020204030204"/>
              </a:rPr>
              <a:t>– provide guidance on when a DUA may be needed, and considerations when obtaining data for use under an NIH project</a:t>
            </a:r>
          </a:p>
          <a:p>
            <a:pPr marL="184673" indent="-184673" defTabSz="984924">
              <a:buFont typeface="Arial" panose="020B0604020202020204" pitchFamily="34" charset="0"/>
              <a:buChar char="•"/>
              <a:defRPr/>
            </a:pPr>
            <a:r>
              <a:rPr lang="en-US" sz="1200" b="1" dirty="0">
                <a:solidFill>
                  <a:prstClr val="black"/>
                </a:solidFill>
                <a:latin typeface="Calibri" panose="020F0502020204030204"/>
              </a:rPr>
              <a:t>Storage and security tools – </a:t>
            </a:r>
            <a:r>
              <a:rPr lang="en-US" sz="1200" b="0" dirty="0">
                <a:solidFill>
                  <a:prstClr val="black"/>
                </a:solidFill>
                <a:latin typeface="Calibri" panose="020F0502020204030204"/>
              </a:rPr>
              <a:t>consider </a:t>
            </a:r>
            <a:r>
              <a:rPr lang="en-US" sz="1200" dirty="0">
                <a:solidFill>
                  <a:prstClr val="black"/>
                </a:solidFill>
                <a:latin typeface="Calibri" panose="020F0502020204030204"/>
              </a:rPr>
              <a:t>aligning DSLs with available storage solutions/platforms</a:t>
            </a:r>
          </a:p>
          <a:p>
            <a:pPr marL="184673" indent="-184673" defTabSz="984924">
              <a:buFont typeface="Arial" panose="020B0604020202020204" pitchFamily="34" charset="0"/>
              <a:buChar char="•"/>
              <a:defRPr/>
            </a:pPr>
            <a:r>
              <a:rPr lang="en-US" sz="1200" b="1" dirty="0">
                <a:solidFill>
                  <a:prstClr val="black"/>
                </a:solidFill>
                <a:latin typeface="Calibri" panose="020F0502020204030204"/>
              </a:rPr>
              <a:t>ELN resources </a:t>
            </a:r>
            <a:r>
              <a:rPr lang="en-US" sz="1200" dirty="0">
                <a:solidFill>
                  <a:prstClr val="black"/>
                </a:solidFill>
                <a:latin typeface="Calibri" panose="020F0502020204030204"/>
              </a:rPr>
              <a:t>– can assist researchers in documenting and organizing their data</a:t>
            </a:r>
          </a:p>
          <a:p>
            <a:pPr marL="184673" indent="-184673" defTabSz="984924">
              <a:buFont typeface="Arial" panose="020B0604020202020204" pitchFamily="34" charset="0"/>
              <a:buChar char="•"/>
              <a:defRPr/>
            </a:pPr>
            <a:r>
              <a:rPr lang="en-US" sz="1200" b="1" dirty="0">
                <a:solidFill>
                  <a:prstClr val="black"/>
                </a:solidFill>
                <a:latin typeface="Calibri" panose="020F0502020204030204"/>
              </a:rPr>
              <a:t>Metadata guides </a:t>
            </a:r>
            <a:r>
              <a:rPr lang="en-US" sz="1200" dirty="0">
                <a:solidFill>
                  <a:prstClr val="black"/>
                </a:solidFill>
                <a:latin typeface="Calibri" panose="020F0502020204030204"/>
              </a:rPr>
              <a:t>– outline common metadata schemes and standards by discipline </a:t>
            </a:r>
          </a:p>
          <a:p>
            <a:pPr marL="184673" indent="-184673" defTabSz="984924">
              <a:buFont typeface="Arial" panose="020B0604020202020204" pitchFamily="34" charset="0"/>
              <a:buChar char="•"/>
              <a:defRPr/>
            </a:pPr>
            <a:r>
              <a:rPr lang="en-US" sz="1200" b="1" dirty="0">
                <a:solidFill>
                  <a:prstClr val="black"/>
                </a:solidFill>
                <a:latin typeface="Calibri" panose="020F0502020204030204"/>
              </a:rPr>
              <a:t>Repository resources </a:t>
            </a:r>
            <a:r>
              <a:rPr lang="en-US" sz="1200" dirty="0">
                <a:solidFill>
                  <a:prstClr val="black"/>
                </a:solidFill>
                <a:latin typeface="Calibri" panose="020F0502020204030204"/>
              </a:rPr>
              <a:t>– consider developing a list of institution-recommended repositories or linking to existing online directories such as re3data.org. </a:t>
            </a:r>
          </a:p>
          <a:p>
            <a:pPr marL="184673" indent="-184673" defTabSz="984924">
              <a:buFont typeface="Arial" panose="020B0604020202020204" pitchFamily="34" charset="0"/>
              <a:buChar char="•"/>
              <a:defRPr/>
            </a:pPr>
            <a:r>
              <a:rPr lang="en-US" sz="1200" b="1" dirty="0">
                <a:solidFill>
                  <a:prstClr val="black"/>
                </a:solidFill>
                <a:latin typeface="Calibri" panose="020F0502020204030204"/>
              </a:rPr>
              <a:t>FAQs</a:t>
            </a:r>
            <a:r>
              <a:rPr lang="en-US" sz="1200" dirty="0">
                <a:solidFill>
                  <a:prstClr val="black"/>
                </a:solidFill>
                <a:latin typeface="Calibri" panose="020F0502020204030204"/>
              </a:rPr>
              <a:t> – maintain a list of institution specific FAQs that supplement the NIH version</a:t>
            </a:r>
          </a:p>
          <a:p>
            <a:pPr marL="184673" indent="-184673" defTabSz="984924">
              <a:buFont typeface="Arial" panose="020B0604020202020204" pitchFamily="34" charset="0"/>
              <a:buChar char="•"/>
              <a:defRPr/>
            </a:pPr>
            <a:endParaRPr lang="en-US" sz="1200" dirty="0">
              <a:solidFill>
                <a:prstClr val="black"/>
              </a:solidFill>
              <a:latin typeface="Calibri" panose="020F0502020204030204"/>
            </a:endParaRPr>
          </a:p>
          <a:p>
            <a:pPr defTabSz="984924">
              <a:defRPr/>
            </a:pPr>
            <a:r>
              <a:rPr lang="en-US" sz="1200" dirty="0">
                <a:solidFill>
                  <a:prstClr val="black"/>
                </a:solidFill>
                <a:latin typeface="Calibri" panose="020F0502020204030204"/>
              </a:rPr>
              <a:t>As a parallel, consider whether there are forums or existing websites into which these resources can be integrated. Having a ‘one stop shop’ can help, however incrementally, combat some of the information fatigue.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6AC42-F1CF-884A-9861-7B29ADCA6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87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84924">
              <a:lnSpc>
                <a:spcPct val="115000"/>
              </a:lnSpc>
              <a:defRPr/>
            </a:pPr>
            <a:r>
              <a:rPr lang="en-US" sz="1800" dirty="0" err="1">
                <a:solidFill>
                  <a:prstClr val="black"/>
                </a:solidFill>
                <a:latin typeface="Calibri" panose="020F0502020204030204"/>
              </a:rPr>
              <a:t>DMPTool</a:t>
            </a:r>
            <a:r>
              <a:rPr lang="en-US" sz="1800" dirty="0">
                <a:solidFill>
                  <a:prstClr val="black"/>
                </a:solidFill>
                <a:latin typeface="Calibri" panose="020F0502020204030204"/>
              </a:rPr>
              <a:t> is a publicly available (free) resource.</a:t>
            </a:r>
          </a:p>
          <a:p>
            <a:pPr marL="0" lvl="1" defTabSz="984924">
              <a:lnSpc>
                <a:spcPct val="115000"/>
              </a:lnSpc>
              <a:defRPr/>
            </a:pPr>
            <a:endParaRPr lang="en-US" sz="1800" dirty="0">
              <a:solidFill>
                <a:prstClr val="black"/>
              </a:solidFill>
              <a:latin typeface="Calibri" panose="020F0502020204030204"/>
              <a:ea typeface="Calibri" panose="020F0502020204030204" pitchFamily="34" charset="0"/>
            </a:endParaRPr>
          </a:p>
          <a:p>
            <a:pPr marL="0" lvl="1" defTabSz="984924">
              <a:lnSpc>
                <a:spcPct val="115000"/>
              </a:lnSpc>
              <a:defRPr/>
            </a:pPr>
            <a:r>
              <a:rPr lang="en-US" sz="1800">
                <a:solidFill>
                  <a:prstClr val="black"/>
                </a:solidFill>
                <a:latin typeface="Calibri" panose="020F0502020204030204"/>
                <a:ea typeface="Calibri" panose="020F0502020204030204" pitchFamily="34" charset="0"/>
              </a:rPr>
              <a:t>DMPTool.org</a:t>
            </a:r>
            <a:endParaRPr lang="en-US" sz="3600">
              <a:solidFill>
                <a:srgbClr val="000000"/>
              </a:solidFill>
              <a:latin typeface="Calibri" panose="020F0502020204030204" pitchFamily="34" charset="0"/>
              <a:ea typeface="Calibri" panose="020F0502020204030204" pitchFamily="34" charset="0"/>
            </a:endParaRPr>
          </a:p>
          <a:p>
            <a:pPr marL="465861" lvl="1" defTabSz="931723">
              <a:lnSpc>
                <a:spcPct val="115000"/>
              </a:lnSpc>
              <a:defRPr/>
            </a:pPr>
            <a:endParaRPr lang="en-US" sz="1800" dirty="0">
              <a:solidFill>
                <a:srgbClr val="00000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6AC42-F1CF-884A-9861-7B29ADCA6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08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purposes of the 2003, 2015 and 2017 policies all hinged on the expectation of making data available or promoting “responsible dissemination.” </a:t>
            </a:r>
          </a:p>
          <a:p>
            <a:endParaRPr lang="en-US" dirty="0"/>
          </a:p>
          <a:p>
            <a:r>
              <a:rPr lang="en-US" dirty="0"/>
              <a:t>PURPOSE: The 2023 policy drops the expectations and simply states it is about making data available to the public. </a:t>
            </a:r>
          </a:p>
          <a:p>
            <a:endParaRPr lang="en-US" dirty="0"/>
          </a:p>
          <a:p>
            <a:r>
              <a:rPr lang="en-US" dirty="0"/>
              <a:t>APPLICATION: If you compared the 2003 and 2023 policies only, it looks like a big shift from only projects with $500,000 in a single year to all projects that will generate scientific data. (The policy defines “scientific data” as data of “sufficient quality to validate and replicate research findings.”) But when compared to the 2015 Genomic Data Sharing Policy and 2017 Policy on the Dissemination of Clinical Trial Information, you can see that it is following a predictable arc. The culture shift then is applying this standard to all NIH funded projects instead of those discrete programs.</a:t>
            </a:r>
          </a:p>
          <a:p>
            <a:endParaRPr lang="en-US" dirty="0"/>
          </a:p>
          <a:p>
            <a:r>
              <a:rPr lang="en-US" dirty="0"/>
              <a:t>PROPOSA/PLAN: In the prior policies the directions were to contact the IC for further instructions or to discuss the dissemination plan. The directions for plans submitted in January and after are much more specific in that they “should explain how scientific data be managed.” By putting this in the policy it sets a minimum criteria for all IC’s that data plans should cover how data will be managed and which metadata will be shared. </a:t>
            </a:r>
          </a:p>
          <a:p>
            <a:endParaRPr lang="en-US" dirty="0"/>
          </a:p>
          <a:p>
            <a:r>
              <a:rPr lang="en-US" dirty="0"/>
              <a:t>ENFORCEMENT: This represents a major shift for institutions. In prior policies, enforcement, if there was any, would be applied to the project by withholding funding or terminating it altogether. That is to say, the PI was responsible for plan compliance and would suffer any consequences. After January, the PI’s failure to comply with plan could affect future funding decisions for the institution and other by extension, other researchers. </a:t>
            </a:r>
          </a:p>
        </p:txBody>
      </p:sp>
      <p:sp>
        <p:nvSpPr>
          <p:cNvPr id="4" name="Slide Number Placeholder 3"/>
          <p:cNvSpPr>
            <a:spLocks noGrp="1"/>
          </p:cNvSpPr>
          <p:nvPr>
            <p:ph type="sldNum" sz="quarter" idx="5"/>
          </p:nvPr>
        </p:nvSpPr>
        <p:spPr/>
        <p:txBody>
          <a:bodyPr/>
          <a:lstStyle/>
          <a:p>
            <a:fld id="{FBA6AC42-F1CF-884A-9861-7B29ADCA603C}" type="slidenum">
              <a:rPr lang="en-US" smtClean="0"/>
              <a:t>18</a:t>
            </a:fld>
            <a:endParaRPr lang="en-US"/>
          </a:p>
        </p:txBody>
      </p:sp>
    </p:spTree>
    <p:extLst>
      <p:ext uri="{BB962C8B-B14F-4D97-AF65-F5344CB8AC3E}">
        <p14:creationId xmlns:p14="http://schemas.microsoft.com/office/powerpoint/2010/main" val="165623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4B763C-C92C-4E3F-B6E2-EC174672C3CF}" type="slidenum">
              <a:rPr lang="en-US" smtClean="0"/>
              <a:t>32</a:t>
            </a:fld>
            <a:endParaRPr lang="en-US"/>
          </a:p>
        </p:txBody>
      </p:sp>
    </p:spTree>
    <p:extLst>
      <p:ext uri="{BB962C8B-B14F-4D97-AF65-F5344CB8AC3E}">
        <p14:creationId xmlns:p14="http://schemas.microsoft.com/office/powerpoint/2010/main" val="3487374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copy of the email</a:t>
            </a:r>
          </a:p>
        </p:txBody>
      </p:sp>
      <p:sp>
        <p:nvSpPr>
          <p:cNvPr id="4" name="Slide Number Placeholder 3"/>
          <p:cNvSpPr>
            <a:spLocks noGrp="1"/>
          </p:cNvSpPr>
          <p:nvPr>
            <p:ph type="sldNum" sz="quarter" idx="5"/>
          </p:nvPr>
        </p:nvSpPr>
        <p:spPr/>
        <p:txBody>
          <a:bodyPr/>
          <a:lstStyle/>
          <a:p>
            <a:fld id="{524B763C-C92C-4E3F-B6E2-EC174672C3CF}" type="slidenum">
              <a:rPr lang="en-US" smtClean="0"/>
              <a:t>39</a:t>
            </a:fld>
            <a:endParaRPr lang="en-US"/>
          </a:p>
        </p:txBody>
      </p:sp>
    </p:spTree>
    <p:extLst>
      <p:ext uri="{BB962C8B-B14F-4D97-AF65-F5344CB8AC3E}">
        <p14:creationId xmlns:p14="http://schemas.microsoft.com/office/powerpoint/2010/main" val="35615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second article, is one of the most cited along with the Nature article. (data on that?) As you can see from the title, it is about reproducibility in Psychology. </a:t>
            </a:r>
          </a:p>
          <a:p>
            <a:endParaRPr lang="en-US" dirty="0"/>
          </a:p>
          <a:p>
            <a:r>
              <a:rPr lang="en-US" dirty="0"/>
              <a:t>Similar to the Nature article, it involves an attempt to replicate significant or influential studies. What is different is that critics of the “reproducibility crisis” argued in that in psychology, </a:t>
            </a:r>
          </a:p>
          <a:p>
            <a:endParaRPr lang="en-US" dirty="0"/>
          </a:p>
          <a:p>
            <a:r>
              <a:rPr lang="en-US" dirty="0"/>
              <a:t>First, the replication attempts themselves might be too small. Second, the researchers involved might be incompetent, or lack the know-how to properly pull off the original experiments. Third, people vary, and two groups of scientists might end up with very different results if they do the same experiment on two different groups of volunteers. The studies used to attempt to replicate the findings, addressed all of these criticisms in their design. </a:t>
            </a:r>
          </a:p>
          <a:p>
            <a:endParaRPr lang="en-US" dirty="0"/>
          </a:p>
        </p:txBody>
      </p:sp>
      <p:sp>
        <p:nvSpPr>
          <p:cNvPr id="4" name="Slide Number Placeholder 3"/>
          <p:cNvSpPr>
            <a:spLocks noGrp="1"/>
          </p:cNvSpPr>
          <p:nvPr>
            <p:ph type="sldNum" sz="quarter" idx="5"/>
          </p:nvPr>
        </p:nvSpPr>
        <p:spPr/>
        <p:txBody>
          <a:bodyPr/>
          <a:lstStyle/>
          <a:p>
            <a:fld id="{FBA6AC42-F1CF-884A-9861-7B29ADCA603C}" type="slidenum">
              <a:rPr lang="en-US" smtClean="0"/>
              <a:t>8</a:t>
            </a:fld>
            <a:endParaRPr lang="en-US"/>
          </a:p>
        </p:txBody>
      </p:sp>
    </p:spTree>
    <p:extLst>
      <p:ext uri="{BB962C8B-B14F-4D97-AF65-F5344CB8AC3E}">
        <p14:creationId xmlns:p14="http://schemas.microsoft.com/office/powerpoint/2010/main" val="2942355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purposes of the 2003, 2015 and 2017 policies all hinged on the expectation of making data available or promoting “responsible dissemination.” </a:t>
            </a:r>
          </a:p>
          <a:p>
            <a:endParaRPr lang="en-US" dirty="0"/>
          </a:p>
          <a:p>
            <a:r>
              <a:rPr lang="en-US" dirty="0"/>
              <a:t>PURPOSE: The 2023 policy drops the expectations and simply states it is about making data available to the public. </a:t>
            </a:r>
          </a:p>
          <a:p>
            <a:endParaRPr lang="en-US" dirty="0"/>
          </a:p>
          <a:p>
            <a:r>
              <a:rPr lang="en-US" dirty="0"/>
              <a:t>APPLICATION: If you compared the 2003 and 2023 policies only, it looks like a big shift from only projects with $500,000 in a single year to all projects that will generate scientific data. (The policy defines “scientific data” as data of “sufficient quality to validate and replicate research findings.”) But when compared to the 2015 Genomic Data Sharing Policy and 2017 Policy on the Dissemination of Clinical Trial Information, you can see that it is following a predictable arc. The culture shift then is applying this standard to all NIH funded projects instead of those discrete programs.</a:t>
            </a:r>
          </a:p>
          <a:p>
            <a:endParaRPr lang="en-US" dirty="0"/>
          </a:p>
          <a:p>
            <a:r>
              <a:rPr lang="en-US" dirty="0"/>
              <a:t>PROPOSA/PLAN: In the prior policies the directions were to contact the IC for further instructions or to discuss the dissemination plan. The directions for plans submitted in January and after are much more specific in that they “should explain how scientific data be managed.” By putting this in the policy it sets a minimum criteria for all IC’s that data plans should cover how data will be managed and which metadata will be shared. </a:t>
            </a:r>
          </a:p>
          <a:p>
            <a:endParaRPr lang="en-US" dirty="0"/>
          </a:p>
          <a:p>
            <a:r>
              <a:rPr lang="en-US" dirty="0"/>
              <a:t>ENFORCEMENT: This represents a major shift for institutions. In prior policies, enforcement, if there was any, would be applied to the project by withholding funding or terminating it altogether. That is to say, the PI was responsible for plan compliance and would suffer any consequences. After January, the PI’s failure to comply with plan could affect future funding decisions for the institution and other by extension, other researchers. </a:t>
            </a:r>
          </a:p>
        </p:txBody>
      </p:sp>
      <p:sp>
        <p:nvSpPr>
          <p:cNvPr id="4" name="Slide Number Placeholder 3"/>
          <p:cNvSpPr>
            <a:spLocks noGrp="1"/>
          </p:cNvSpPr>
          <p:nvPr>
            <p:ph type="sldNum" sz="quarter" idx="5"/>
          </p:nvPr>
        </p:nvSpPr>
        <p:spPr/>
        <p:txBody>
          <a:bodyPr/>
          <a:lstStyle/>
          <a:p>
            <a:fld id="{FBA6AC42-F1CF-884A-9861-7B29ADCA603C}" type="slidenum">
              <a:rPr lang="en-US" smtClean="0"/>
              <a:t>9</a:t>
            </a:fld>
            <a:endParaRPr lang="en-US"/>
          </a:p>
        </p:txBody>
      </p:sp>
    </p:spTree>
    <p:extLst>
      <p:ext uri="{BB962C8B-B14F-4D97-AF65-F5344CB8AC3E}">
        <p14:creationId xmlns:p14="http://schemas.microsoft.com/office/powerpoint/2010/main" val="2027380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meant by “effective” depends on the type of funding instrument and project. The details matter.</a:t>
            </a:r>
          </a:p>
        </p:txBody>
      </p:sp>
      <p:sp>
        <p:nvSpPr>
          <p:cNvPr id="4" name="Slide Number Placeholder 3"/>
          <p:cNvSpPr>
            <a:spLocks noGrp="1"/>
          </p:cNvSpPr>
          <p:nvPr>
            <p:ph type="sldNum" sz="quarter" idx="5"/>
          </p:nvPr>
        </p:nvSpPr>
        <p:spPr/>
        <p:txBody>
          <a:bodyPr/>
          <a:lstStyle/>
          <a:p>
            <a:fld id="{FBA6AC42-F1CF-884A-9861-7B29ADCA603C}" type="slidenum">
              <a:rPr lang="en-US" smtClean="0"/>
              <a:t>10</a:t>
            </a:fld>
            <a:endParaRPr lang="en-US"/>
          </a:p>
        </p:txBody>
      </p:sp>
    </p:spTree>
    <p:extLst>
      <p:ext uri="{BB962C8B-B14F-4D97-AF65-F5344CB8AC3E}">
        <p14:creationId xmlns:p14="http://schemas.microsoft.com/office/powerpoint/2010/main" val="172871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Identifying which proposals require a DMS plan</a:t>
            </a:r>
          </a:p>
          <a:p>
            <a:r>
              <a:rPr lang="en-US" dirty="0"/>
              <a:t>“The DMS Policy does not apply to research and other activities that do not generate scientific data, including training, infrastructure development, and non-research activities.” DMS Section 3 – Scope. </a:t>
            </a:r>
          </a:p>
          <a:p>
            <a:endParaRPr lang="en-US" dirty="0"/>
          </a:p>
          <a:p>
            <a:r>
              <a:rPr lang="en-US" dirty="0"/>
              <a:t>Is administrative personnel capable of making this determination? Can a business process/system solution protect the institution? These are unknown. One possible preventive step is to </a:t>
            </a:r>
            <a:r>
              <a:rPr lang="en-US" b="0" i="0" dirty="0">
                <a:solidFill>
                  <a:srgbClr val="242424"/>
                </a:solidFill>
                <a:effectLst/>
                <a:latin typeface="-apple-system"/>
              </a:rPr>
              <a:t>work with data librarian/IT AND start identifying list of PIs who will or are likely to generate scientific data. </a:t>
            </a:r>
            <a:endParaRPr lang="en-US" dirty="0"/>
          </a:p>
          <a:p>
            <a:endParaRPr lang="en-US" dirty="0"/>
          </a:p>
          <a:p>
            <a:r>
              <a:rPr lang="en-US" u="sng" dirty="0"/>
              <a:t>Addressing proprietary data in the application</a:t>
            </a:r>
          </a:p>
          <a:p>
            <a:r>
              <a:rPr lang="en-US" dirty="0"/>
              <a:t>NIH acknowledges some data may be proprietary (</a:t>
            </a:r>
            <a:r>
              <a:rPr lang="en-US" dirty="0" err="1"/>
              <a:t>e.g</a:t>
            </a:r>
            <a:r>
              <a:rPr lang="en-US" dirty="0"/>
              <a:t>, SBIR, STTR, pharma, etc.) and needs to be addressed. NIH Scientific Data Sharing site. </a:t>
            </a:r>
          </a:p>
          <a:p>
            <a:endParaRPr lang="en-US" dirty="0"/>
          </a:p>
          <a:p>
            <a:r>
              <a:rPr lang="en-US" u="sng" dirty="0"/>
              <a:t>Submission of plans</a:t>
            </a:r>
            <a:r>
              <a:rPr lang="en-US" dirty="0"/>
              <a:t>.</a:t>
            </a:r>
          </a:p>
          <a:p>
            <a:r>
              <a:rPr lang="en-US" dirty="0"/>
              <a:t>Expect NIH to update forms and system requirements. </a:t>
            </a:r>
          </a:p>
          <a:p>
            <a:r>
              <a:rPr lang="en-US" u="sng" dirty="0"/>
              <a:t>UPDATE</a:t>
            </a:r>
            <a:r>
              <a:rPr lang="en-US" dirty="0"/>
              <a:t>: </a:t>
            </a:r>
            <a:r>
              <a:rPr lang="en-US" b="1" dirty="0"/>
              <a:t>New</a:t>
            </a:r>
            <a:r>
              <a:rPr lang="en-US" dirty="0"/>
              <a:t> Aug 8, 2022: NIH “FORMS-H” Grants Applications Forms and Instructions Coming for Due Dates on or after January 25, 2023 (https://grants.nih.gov/grants/guide/notice-files/NOT-OD-22-195.html).</a:t>
            </a:r>
          </a:p>
          <a:p>
            <a:endParaRPr lang="en-US" dirty="0"/>
          </a:p>
          <a:p>
            <a:r>
              <a:rPr lang="en-US" u="sng" dirty="0"/>
              <a:t>Sharing timeline</a:t>
            </a:r>
            <a:endParaRPr lang="en-US" dirty="0"/>
          </a:p>
          <a:p>
            <a:r>
              <a:rPr lang="en-US" dirty="0"/>
              <a:t>Data is to be shared at time of publication or by end of the award for unpublished data, whichever comes first. Policy does not set a minimum timeline for how long data should remain available, however other sources set minimums and NIH expects recipients to follow those (e.g., repositories). </a:t>
            </a:r>
          </a:p>
          <a:p>
            <a:endParaRPr lang="en-US" dirty="0"/>
          </a:p>
          <a:p>
            <a:r>
              <a:rPr lang="en-US" u="sng" dirty="0"/>
              <a:t>Monitoring awards with reportable scientific data</a:t>
            </a:r>
          </a:p>
          <a:p>
            <a:r>
              <a:rPr lang="en-US" dirty="0"/>
              <a:t>Reporting frequency and timing is done on an award-by-award basis and will be addressed in the terms and conditions for extramural award and contract. Intramural awards and other agreements will follow NIH policies. DMS Section VIII – Compliance and Enforcement </a:t>
            </a:r>
          </a:p>
          <a:p>
            <a:r>
              <a:rPr lang="en-US" dirty="0"/>
              <a:t>Generally, expect reporting to be during the normal reporting cycle/frequency or sooner.</a:t>
            </a:r>
          </a:p>
          <a:p>
            <a:endParaRPr lang="en-US" dirty="0"/>
          </a:p>
          <a:p>
            <a:r>
              <a:rPr lang="en-US" u="sng" dirty="0"/>
              <a:t>Institutional enforcement of PIs reporting scientific data</a:t>
            </a:r>
          </a:p>
          <a:p>
            <a:r>
              <a:rPr lang="en-US" dirty="0"/>
              <a:t>“After the end of the funding period, non-compliance with the NIH ICO-approved Plan may be taken into account by NIH for future funding decisions for the recipient institution” DMS Section VIII – Compliance and Enforcement</a:t>
            </a:r>
          </a:p>
          <a:p>
            <a:endParaRPr lang="en-US" dirty="0"/>
          </a:p>
          <a:p>
            <a:endParaRPr lang="en-US" dirty="0"/>
          </a:p>
        </p:txBody>
      </p:sp>
      <p:sp>
        <p:nvSpPr>
          <p:cNvPr id="4" name="Slide Number Placeholder 3"/>
          <p:cNvSpPr>
            <a:spLocks noGrp="1"/>
          </p:cNvSpPr>
          <p:nvPr>
            <p:ph type="sldNum" sz="quarter" idx="5"/>
          </p:nvPr>
        </p:nvSpPr>
        <p:spPr/>
        <p:txBody>
          <a:bodyPr/>
          <a:lstStyle/>
          <a:p>
            <a:fld id="{FBA6AC42-F1CF-884A-9861-7B29ADCA603C}" type="slidenum">
              <a:rPr lang="en-US" smtClean="0"/>
              <a:t>11</a:t>
            </a:fld>
            <a:endParaRPr lang="en-US"/>
          </a:p>
        </p:txBody>
      </p:sp>
    </p:spTree>
    <p:extLst>
      <p:ext uri="{BB962C8B-B14F-4D97-AF65-F5344CB8AC3E}">
        <p14:creationId xmlns:p14="http://schemas.microsoft.com/office/powerpoint/2010/main" val="179021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24">
              <a:defRPr/>
            </a:pPr>
            <a:r>
              <a:rPr lang="en-US" sz="1200" dirty="0">
                <a:solidFill>
                  <a:prstClr val="black"/>
                </a:solidFill>
                <a:latin typeface="Calibri" panose="020F0502020204030204"/>
              </a:rPr>
              <a:t>Include the full plan, incorporating details as then known, at proposal application. A brief description should also be included within the Budget Justification. NIH reviewers will assess and comment on the plan as part of the proposal review process; the plan may need to be revised based on the NIH’s review. </a:t>
            </a:r>
          </a:p>
          <a:p>
            <a:pPr defTabSz="984924">
              <a:defRPr/>
            </a:pPr>
            <a:endParaRPr lang="en-US" sz="1200" dirty="0">
              <a:solidFill>
                <a:prstClr val="black"/>
              </a:solidFill>
              <a:latin typeface="Calibri" panose="020F0502020204030204"/>
            </a:endParaRPr>
          </a:p>
          <a:p>
            <a:pPr defTabSz="984924">
              <a:defRPr/>
            </a:pPr>
            <a:r>
              <a:rPr lang="en-US" sz="1200" dirty="0">
                <a:solidFill>
                  <a:prstClr val="black"/>
                </a:solidFill>
                <a:latin typeface="Calibri" panose="020F0502020204030204"/>
              </a:rPr>
              <a:t>At award, the final, agreed upon plan is incorporated into the award terms and conditions and compliance monitored throughout the life of the project. Agency-level oversight mechanisms remain under development but are likely to include review as part of the RPPR process/other periodic assessments. NIH has emphasized that failure to comply with the final plan as memorialized in the award could result in enforcement actions, and that non-compliance may affect future funding decisions.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6AC42-F1CF-884A-9861-7B29ADCA6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32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u="sng" dirty="0"/>
              <a:t>UPDATE</a:t>
            </a:r>
            <a:r>
              <a:rPr lang="en-US" dirty="0"/>
              <a:t>: </a:t>
            </a:r>
            <a:r>
              <a:rPr lang="en-US" b="1" dirty="0"/>
              <a:t>New</a:t>
            </a:r>
            <a:r>
              <a:rPr lang="en-US" dirty="0"/>
              <a:t> Aug 8, 2022: Implementation Details for the NIH Data Management and Sharing Policy </a:t>
            </a:r>
          </a:p>
          <a:p>
            <a:r>
              <a:rPr lang="en-US" dirty="0"/>
              <a:t>(https://grants.nih.gov/grants/guide/notice-files/NOT-OD-22-189.html)</a:t>
            </a:r>
          </a:p>
          <a:p>
            <a:endParaRPr lang="en-US" dirty="0"/>
          </a:p>
          <a:p>
            <a:r>
              <a:rPr lang="en-US" dirty="0"/>
              <a:t>“A brief summary of the DMS Plan and a description of the requested Data Management and Sharing Costs must be included within the budget justification attachment, with details on what information to include incorporated into the NIH Application Form Instructions by Fall 2022; refer to NIH Grants Policy Statement Section 7.1 Cost Considerations for additional guidance on determining appropriate costs:</a:t>
            </a:r>
          </a:p>
          <a:p>
            <a:r>
              <a:rPr lang="en-US" dirty="0"/>
              <a:t>o	R&amp;R Budget Form: embedded within the section L. Budget Justification attachment</a:t>
            </a:r>
          </a:p>
          <a:p>
            <a:r>
              <a:rPr lang="en-US" dirty="0"/>
              <a:t>o	PHS 398 Modular Budget Form: embedded within the Additional Narrative Justification”</a:t>
            </a:r>
          </a:p>
          <a:p>
            <a:endParaRPr lang="en-US" dirty="0"/>
          </a:p>
          <a:p>
            <a:r>
              <a:rPr lang="en-US" dirty="0"/>
              <a:t>GPS Section 7.1: https://grants.nih.gov/grants/policy/nihgps/html5/section_7/7.1_general.htm</a:t>
            </a:r>
          </a:p>
          <a:p>
            <a:endParaRPr lang="en-US" dirty="0"/>
          </a:p>
          <a:p>
            <a:endParaRPr lang="en-US" dirty="0"/>
          </a:p>
          <a:p>
            <a:br>
              <a:rPr lang="en-US" dirty="0"/>
            </a:br>
            <a:endParaRPr lang="en-US" dirty="0"/>
          </a:p>
        </p:txBody>
      </p:sp>
      <p:sp>
        <p:nvSpPr>
          <p:cNvPr id="4" name="Slide Number Placeholder 3"/>
          <p:cNvSpPr>
            <a:spLocks noGrp="1"/>
          </p:cNvSpPr>
          <p:nvPr>
            <p:ph type="sldNum" sz="quarter" idx="5"/>
          </p:nvPr>
        </p:nvSpPr>
        <p:spPr/>
        <p:txBody>
          <a:bodyPr/>
          <a:lstStyle/>
          <a:p>
            <a:fld id="{FBA6AC42-F1CF-884A-9861-7B29ADCA603C}" type="slidenum">
              <a:rPr lang="en-US" smtClean="0"/>
              <a:t>13</a:t>
            </a:fld>
            <a:endParaRPr lang="en-US"/>
          </a:p>
        </p:txBody>
      </p:sp>
    </p:spTree>
    <p:extLst>
      <p:ext uri="{BB962C8B-B14F-4D97-AF65-F5344CB8AC3E}">
        <p14:creationId xmlns:p14="http://schemas.microsoft.com/office/powerpoint/2010/main" val="560056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Collecting and Accessing data is inherent to scientific inquiry.</a:t>
            </a:r>
          </a:p>
          <a:p>
            <a:endParaRPr lang="en-US" dirty="0"/>
          </a:p>
          <a:p>
            <a:r>
              <a:rPr lang="en-US" dirty="0"/>
              <a:t>Costs should be charged consistently as direct or indirect, and cannot be comingled or otherwise double-charged. </a:t>
            </a:r>
          </a:p>
          <a:p>
            <a:br>
              <a:rPr lang="en-US" dirty="0"/>
            </a:br>
            <a:r>
              <a:rPr lang="en-US" dirty="0"/>
              <a:t>Do not forget costs must also be reasonable and allocable.</a:t>
            </a:r>
          </a:p>
          <a:p>
            <a:endParaRPr lang="en-US" dirty="0"/>
          </a:p>
        </p:txBody>
      </p:sp>
      <p:sp>
        <p:nvSpPr>
          <p:cNvPr id="4" name="Slide Number Placeholder 3"/>
          <p:cNvSpPr>
            <a:spLocks noGrp="1"/>
          </p:cNvSpPr>
          <p:nvPr>
            <p:ph type="sldNum" sz="quarter" idx="5"/>
          </p:nvPr>
        </p:nvSpPr>
        <p:spPr/>
        <p:txBody>
          <a:bodyPr/>
          <a:lstStyle/>
          <a:p>
            <a:fld id="{FBA6AC42-F1CF-884A-9861-7B29ADCA603C}" type="slidenum">
              <a:rPr lang="en-US" smtClean="0"/>
              <a:t>14</a:t>
            </a:fld>
            <a:endParaRPr lang="en-US"/>
          </a:p>
        </p:txBody>
      </p:sp>
    </p:spTree>
    <p:extLst>
      <p:ext uri="{BB962C8B-B14F-4D97-AF65-F5344CB8AC3E}">
        <p14:creationId xmlns:p14="http://schemas.microsoft.com/office/powerpoint/2010/main" val="424507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24">
              <a:defRPr/>
            </a:pPr>
            <a:r>
              <a:rPr lang="en-US" sz="1000" b="1" dirty="0">
                <a:solidFill>
                  <a:prstClr val="black"/>
                </a:solidFill>
                <a:latin typeface="Calibri" panose="020F0502020204030204"/>
              </a:rPr>
              <a:t>NIH</a:t>
            </a:r>
            <a:r>
              <a:rPr lang="en-US" sz="1000" dirty="0">
                <a:solidFill>
                  <a:prstClr val="black"/>
                </a:solidFill>
                <a:latin typeface="Calibri" panose="020F0502020204030204"/>
              </a:rPr>
              <a:t>:</a:t>
            </a:r>
          </a:p>
          <a:p>
            <a:pPr marL="184673" indent="-184673" defTabSz="984924">
              <a:buFont typeface="Arial" panose="020B0604020202020204" pitchFamily="34" charset="0"/>
              <a:buChar char="•"/>
              <a:defRPr/>
            </a:pPr>
            <a:r>
              <a:rPr lang="en-US" sz="1000" dirty="0">
                <a:solidFill>
                  <a:prstClr val="black"/>
                </a:solidFill>
                <a:latin typeface="Calibri" panose="020F0502020204030204"/>
              </a:rPr>
              <a:t>series of notices</a:t>
            </a:r>
          </a:p>
          <a:p>
            <a:pPr marL="184673" indent="-184673" defTabSz="984924">
              <a:buFont typeface="Arial" panose="020B0604020202020204" pitchFamily="34" charset="0"/>
              <a:buChar char="•"/>
              <a:defRPr/>
            </a:pPr>
            <a:r>
              <a:rPr lang="en-US" sz="1000" dirty="0">
                <a:solidFill>
                  <a:prstClr val="black"/>
                </a:solidFill>
                <a:latin typeface="Calibri" panose="020F0502020204030204"/>
              </a:rPr>
              <a:t>FAQs to be regularly updated by the Office of Science Policy. </a:t>
            </a:r>
          </a:p>
          <a:p>
            <a:pPr marL="184673" indent="-184673" defTabSz="984924">
              <a:buFont typeface="Arial" panose="020B0604020202020204" pitchFamily="34" charset="0"/>
              <a:buChar char="•"/>
              <a:defRPr/>
            </a:pPr>
            <a:r>
              <a:rPr lang="en-US" sz="1000" dirty="0">
                <a:solidFill>
                  <a:prstClr val="black"/>
                </a:solidFill>
                <a:latin typeface="Calibri" panose="020F0502020204030204"/>
              </a:rPr>
              <a:t>OSP’s new Scientific Data Sharing website, which includes presentations/slides relevant to the new policy.</a:t>
            </a:r>
          </a:p>
          <a:p>
            <a:pPr marL="184673" indent="-184673" defTabSz="984924">
              <a:buFont typeface="Arial" panose="020B0604020202020204" pitchFamily="34" charset="0"/>
              <a:buChar char="•"/>
              <a:defRPr/>
            </a:pPr>
            <a:r>
              <a:rPr lang="en-US" sz="1000" dirty="0">
                <a:solidFill>
                  <a:prstClr val="black"/>
                </a:solidFill>
                <a:latin typeface="Calibri" panose="020F0502020204030204"/>
              </a:rPr>
              <a:t>New forms package</a:t>
            </a:r>
          </a:p>
          <a:p>
            <a:pPr marL="184673" indent="-184673" defTabSz="984924">
              <a:buFont typeface="Arial" panose="020B0604020202020204" pitchFamily="34" charset="0"/>
              <a:buChar char="•"/>
              <a:defRPr/>
            </a:pPr>
            <a:r>
              <a:rPr lang="en-US" sz="1000" dirty="0">
                <a:solidFill>
                  <a:prstClr val="black"/>
                </a:solidFill>
                <a:latin typeface="Calibri" panose="020F0502020204030204"/>
              </a:rPr>
              <a:t>Upcoming Webinars – 8/11 and another in September</a:t>
            </a:r>
          </a:p>
          <a:p>
            <a:pPr defTabSz="984924">
              <a:defRPr/>
            </a:pPr>
            <a:endParaRPr lang="en-US" sz="1000" dirty="0">
              <a:solidFill>
                <a:prstClr val="black"/>
              </a:solidFill>
              <a:latin typeface="Calibri" panose="020F0502020204030204"/>
            </a:endParaRPr>
          </a:p>
          <a:p>
            <a:pPr defTabSz="984924">
              <a:defRPr/>
            </a:pPr>
            <a:r>
              <a:rPr lang="en-US" sz="1000" b="1" dirty="0">
                <a:solidFill>
                  <a:prstClr val="black"/>
                </a:solidFill>
                <a:latin typeface="Calibri" panose="020F0502020204030204"/>
              </a:rPr>
              <a:t>COGR/ARL</a:t>
            </a:r>
            <a:r>
              <a:rPr lang="en-US" sz="1000" dirty="0">
                <a:solidFill>
                  <a:prstClr val="black"/>
                </a:solidFill>
                <a:latin typeface="Calibri" panose="020F0502020204030204"/>
              </a:rPr>
              <a:t> – DMSP Readiness Guide</a:t>
            </a:r>
          </a:p>
          <a:p>
            <a:pPr marL="0" lvl="1" defTabSz="931723">
              <a:lnSpc>
                <a:spcPct val="115000"/>
              </a:lnSpc>
              <a:defRPr/>
            </a:pPr>
            <a:endParaRPr lang="en-US" sz="1000" dirty="0">
              <a:solidFill>
                <a:prstClr val="black"/>
              </a:solidFill>
              <a:latin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A6AC42-F1CF-884A-9861-7B29ADCA60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84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9/13/2022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9/13/2022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9/13/2022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hyperlink" Target="https://grants.nih.gov/grants/guide/notice-files/NOT-OD-21-013.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thefdp.org/default/assets/File/Presentations/FDP%20NIH%20Data%20Management%209-22-2021.pdf"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grants.nih.gov/grants/guide/notice-files/NOT-OD-21-015.html" TargetMode="External"/><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grants.nih.gov/grants/guide/notice-files/NOT-OD-21-015.html" TargetMode="External"/><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grants.nih.gov/grants/guide/notice-files/NOT-OD-21-013.html" TargetMode="External"/><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guide/notice-files/NOT-OD-21-074.html" TargetMode="Externa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hyperlink" Target="https://grants.nih.gov/grants/guide/notice-files/NOT-OD-21-074.html" TargetMode="Externa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hyperlink" Target="https://www.dfps.state.tx.us/Child_Care/Search_Texas_Child_Care/ppFacilitySearchDayCare.asp" TargetMode="Externa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hyperlink" Target="mailto:effort@uth.tmc.edu" TargetMode="Externa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Effort%20Commitment%20Waiver_Final%20Draft.pdf" TargetMode="Externa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hyperlink" Target="https://www.nature.com/articles/d41586-022-00402-1"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theatlantic.com/science/archive/2018/11/psychologys-replication-crisis-real/576223/"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grants.nih.gov/grants/guide/notice-files/NOT-OD-21-013.html"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3DD8-1714-44AF-A544-90EC794F9132}"/>
              </a:ext>
            </a:extLst>
          </p:cNvPr>
          <p:cNvSpPr>
            <a:spLocks noGrp="1"/>
          </p:cNvSpPr>
          <p:nvPr>
            <p:ph type="ctrTitle"/>
          </p:nvPr>
        </p:nvSpPr>
        <p:spPr>
          <a:xfrm>
            <a:off x="581191" y="769252"/>
            <a:ext cx="11481500" cy="1964712"/>
          </a:xfrm>
        </p:spPr>
        <p:txBody>
          <a:bodyPr anchor="ctr">
            <a:normAutofit/>
          </a:bodyPr>
          <a:lstStyle/>
          <a:p>
            <a:pPr algn="ctr"/>
            <a:r>
              <a:rPr lang="en-US" sz="6600" dirty="0"/>
              <a:t>AURA</a:t>
            </a:r>
            <a:br>
              <a:rPr lang="en-US" sz="4400" dirty="0"/>
            </a:br>
            <a:r>
              <a:rPr lang="en-US" sz="2800" dirty="0"/>
              <a:t>Assembly of University research administrators</a:t>
            </a:r>
            <a:endParaRPr lang="en-US" sz="4200" dirty="0"/>
          </a:p>
        </p:txBody>
      </p:sp>
      <p:pic>
        <p:nvPicPr>
          <p:cNvPr id="6" name="Picture 5">
            <a:extLst>
              <a:ext uri="{FF2B5EF4-FFF2-40B4-BE49-F238E27FC236}">
                <a16:creationId xmlns:a16="http://schemas.microsoft.com/office/drawing/2014/main" id="{0B731A0C-D73F-4FDB-BC40-AD7AD4AC6776}"/>
              </a:ext>
            </a:extLst>
          </p:cNvPr>
          <p:cNvPicPr/>
          <p:nvPr/>
        </p:nvPicPr>
        <p:blipFill rotWithShape="1">
          <a:blip r:embed="rId3"/>
          <a:srcRect l="4331" r="3876"/>
          <a:stretch/>
        </p:blipFill>
        <p:spPr bwMode="auto">
          <a:xfrm>
            <a:off x="796146" y="3761381"/>
            <a:ext cx="4709918" cy="1154748"/>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3ED59278-6D3F-4F03-A6FE-45C7BD716198}"/>
              </a:ext>
            </a:extLst>
          </p:cNvPr>
          <p:cNvSpPr/>
          <p:nvPr/>
        </p:nvSpPr>
        <p:spPr>
          <a:xfrm>
            <a:off x="904301" y="5299277"/>
            <a:ext cx="4689489" cy="369332"/>
          </a:xfrm>
          <a:prstGeom prst="rect">
            <a:avLst/>
          </a:prstGeom>
        </p:spPr>
        <p:txBody>
          <a:bodyPr wrap="none">
            <a:spAutoFit/>
          </a:bodyPr>
          <a:lstStyle/>
          <a:p>
            <a:r>
              <a:rPr lang="en-US" b="1" spc="5" dirty="0">
                <a:solidFill>
                  <a:schemeClr val="bg1"/>
                </a:solidFill>
                <a:latin typeface="Arial Black" panose="020B0A04020102020204" pitchFamily="34" charset="0"/>
                <a:ea typeface="MS Mincho" panose="02020609040205080304" pitchFamily="49" charset="-128"/>
                <a:cs typeface="Arial" panose="020B0604020202020204" pitchFamily="34" charset="0"/>
              </a:rPr>
              <a:t>Sponsored Projects Administration </a:t>
            </a:r>
            <a:endParaRPr lang="en-US" dirty="0">
              <a:solidFill>
                <a:schemeClr val="bg1"/>
              </a:solidFill>
            </a:endParaRPr>
          </a:p>
        </p:txBody>
      </p:sp>
      <p:sp>
        <p:nvSpPr>
          <p:cNvPr id="7" name="TextBox 6">
            <a:extLst>
              <a:ext uri="{FF2B5EF4-FFF2-40B4-BE49-F238E27FC236}">
                <a16:creationId xmlns:a16="http://schemas.microsoft.com/office/drawing/2014/main" id="{0989D827-0558-4008-AE02-0BFEB72A9454}"/>
              </a:ext>
            </a:extLst>
          </p:cNvPr>
          <p:cNvSpPr txBox="1"/>
          <p:nvPr/>
        </p:nvSpPr>
        <p:spPr>
          <a:xfrm>
            <a:off x="6321941" y="4338755"/>
            <a:ext cx="4689489" cy="707886"/>
          </a:xfrm>
          <a:prstGeom prst="rect">
            <a:avLst/>
          </a:prstGeom>
          <a:noFill/>
        </p:spPr>
        <p:txBody>
          <a:bodyPr wrap="square" rtlCol="0">
            <a:spAutoFit/>
          </a:bodyPr>
          <a:lstStyle/>
          <a:p>
            <a:r>
              <a:rPr lang="en-US" sz="4000" dirty="0">
                <a:solidFill>
                  <a:schemeClr val="bg1"/>
                </a:solidFill>
              </a:rPr>
              <a:t>September 13, 2022 </a:t>
            </a:r>
          </a:p>
        </p:txBody>
      </p:sp>
    </p:spTree>
    <p:custDataLst>
      <p:tags r:id="rId1"/>
    </p:custDataLst>
    <p:extLst>
      <p:ext uri="{BB962C8B-B14F-4D97-AF65-F5344CB8AC3E}">
        <p14:creationId xmlns:p14="http://schemas.microsoft.com/office/powerpoint/2010/main" val="2883388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D99E-A7FA-7217-32C1-039DA804D800}"/>
              </a:ext>
            </a:extLst>
          </p:cNvPr>
          <p:cNvSpPr>
            <a:spLocks noGrp="1"/>
          </p:cNvSpPr>
          <p:nvPr>
            <p:ph type="title"/>
          </p:nvPr>
        </p:nvSpPr>
        <p:spPr>
          <a:xfrm>
            <a:off x="444331" y="647251"/>
            <a:ext cx="9022080" cy="1219200"/>
          </a:xfrm>
        </p:spPr>
        <p:txBody>
          <a:bodyPr>
            <a:normAutofit fontScale="90000"/>
          </a:bodyPr>
          <a:lstStyle/>
          <a:p>
            <a:r>
              <a:rPr lang="en-US" sz="3200" dirty="0">
                <a:ea typeface="Helvetica Neue Light" panose="02000403000000020004" pitchFamily="2" charset="0"/>
                <a:cs typeface="Helvetica Neue" panose="02000503000000020004" pitchFamily="2" charset="0"/>
              </a:rPr>
              <a:t>NIH Data Management and Sharing Policy</a:t>
            </a:r>
            <a:br>
              <a:rPr lang="en-US" sz="3200" dirty="0">
                <a:ea typeface="Helvetica Neue Light" panose="02000403000000020004" pitchFamily="2" charset="0"/>
                <a:cs typeface="Helvetica Neue" panose="02000503000000020004" pitchFamily="2" charset="0"/>
              </a:rPr>
            </a:br>
            <a:r>
              <a:rPr lang="en-US" sz="2667" b="1" spc="-13" dirty="0">
                <a:solidFill>
                  <a:srgbClr val="00A8E1"/>
                </a:solidFill>
                <a:latin typeface="Arial" panose="020B0604020202020204"/>
                <a:ea typeface="Helvetica Neue Light" panose="02000403000000020004" pitchFamily="2" charset="0"/>
                <a:cs typeface="Helvetica Neue" panose="02000503000000020004" pitchFamily="2" charset="0"/>
              </a:rPr>
              <a:t>Overview</a:t>
            </a:r>
            <a:br>
              <a:rPr lang="en-US" sz="4267" dirty="0">
                <a:solidFill>
                  <a:srgbClr val="FFFFFF"/>
                </a:solidFill>
                <a:latin typeface="Arial" panose="020B0604020202020204"/>
                <a:ea typeface="Helvetica Neue Light" panose="02000403000000020004" pitchFamily="2" charset="0"/>
                <a:cs typeface="Helvetica Neue" panose="02000503000000020004" pitchFamily="2" charset="0"/>
              </a:rPr>
            </a:br>
            <a:r>
              <a:rPr lang="en-US" sz="2400" b="1" dirty="0">
                <a:solidFill>
                  <a:srgbClr val="FFFFFF"/>
                </a:solidFill>
                <a:latin typeface="Arial" panose="020B0604020202020204"/>
                <a:ea typeface="Helvetica Neue Light" panose="02000403000000020004" pitchFamily="2" charset="0"/>
                <a:cs typeface="Helvetica Neue" panose="02000503000000020004" pitchFamily="2" charset="0"/>
              </a:rPr>
              <a:t>2023 Data Management and Sharing Policy</a:t>
            </a:r>
            <a:endParaRPr lang="en-US" sz="3200" dirty="0"/>
          </a:p>
        </p:txBody>
      </p:sp>
      <p:graphicFrame>
        <p:nvGraphicFramePr>
          <p:cNvPr id="3" name="Content Placeholder 2">
            <a:extLst>
              <a:ext uri="{FF2B5EF4-FFF2-40B4-BE49-F238E27FC236}">
                <a16:creationId xmlns:a16="http://schemas.microsoft.com/office/drawing/2014/main" id="{C4EA81F4-C585-5811-1694-27683DEA80B1}"/>
              </a:ext>
            </a:extLst>
          </p:cNvPr>
          <p:cNvGraphicFramePr>
            <a:graphicFrameLocks noGrp="1"/>
          </p:cNvGraphicFramePr>
          <p:nvPr>
            <p:ph sz="half" idx="2"/>
          </p:nvPr>
        </p:nvGraphicFramePr>
        <p:xfrm>
          <a:off x="4073563" y="2103350"/>
          <a:ext cx="6994660" cy="4202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Pentagon 4">
            <a:extLst>
              <a:ext uri="{FF2B5EF4-FFF2-40B4-BE49-F238E27FC236}">
                <a16:creationId xmlns:a16="http://schemas.microsoft.com/office/drawing/2014/main" id="{FB5706CB-DEAF-F61A-5E36-E0BF0C51AD9D}"/>
              </a:ext>
            </a:extLst>
          </p:cNvPr>
          <p:cNvSpPr/>
          <p:nvPr/>
        </p:nvSpPr>
        <p:spPr>
          <a:xfrm>
            <a:off x="530712" y="2008097"/>
            <a:ext cx="3083859" cy="4202652"/>
          </a:xfrm>
          <a:prstGeom prst="homePlat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dirty="0"/>
              <a:t>Specifically, the new policy is </a:t>
            </a:r>
            <a:r>
              <a:rPr lang="en-US" sz="2667" u="sng" dirty="0"/>
              <a:t>effective</a:t>
            </a:r>
            <a:r>
              <a:rPr lang="en-US" sz="2667" dirty="0"/>
              <a:t> for…</a:t>
            </a:r>
          </a:p>
        </p:txBody>
      </p:sp>
      <p:sp>
        <p:nvSpPr>
          <p:cNvPr id="4" name="TextBox 3">
            <a:extLst>
              <a:ext uri="{FF2B5EF4-FFF2-40B4-BE49-F238E27FC236}">
                <a16:creationId xmlns:a16="http://schemas.microsoft.com/office/drawing/2014/main" id="{A630BC88-7082-1C31-B09B-134B41286AE8}"/>
              </a:ext>
            </a:extLst>
          </p:cNvPr>
          <p:cNvSpPr txBox="1"/>
          <p:nvPr/>
        </p:nvSpPr>
        <p:spPr>
          <a:xfrm>
            <a:off x="8238478" y="6329677"/>
            <a:ext cx="2686975" cy="318100"/>
          </a:xfrm>
          <a:prstGeom prst="rect">
            <a:avLst/>
          </a:prstGeom>
          <a:noFill/>
        </p:spPr>
        <p:txBody>
          <a:bodyPr wrap="square" rtlCol="0">
            <a:spAutoFit/>
          </a:bodyPr>
          <a:lstStyle/>
          <a:p>
            <a:r>
              <a:rPr lang="en-US" sz="1467" dirty="0"/>
              <a:t>Source: NIH </a:t>
            </a:r>
            <a:r>
              <a:rPr lang="en-US" sz="1467" dirty="0">
                <a:hlinkClick r:id="rId8"/>
              </a:rPr>
              <a:t>NOT-OD-21-013</a:t>
            </a:r>
            <a:endParaRPr lang="en-US" sz="1467" dirty="0"/>
          </a:p>
        </p:txBody>
      </p:sp>
    </p:spTree>
    <p:extLst>
      <p:ext uri="{BB962C8B-B14F-4D97-AF65-F5344CB8AC3E}">
        <p14:creationId xmlns:p14="http://schemas.microsoft.com/office/powerpoint/2010/main" val="3040042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D99E-A7FA-7217-32C1-039DA804D800}"/>
              </a:ext>
            </a:extLst>
          </p:cNvPr>
          <p:cNvSpPr>
            <a:spLocks noGrp="1"/>
          </p:cNvSpPr>
          <p:nvPr>
            <p:ph type="title"/>
          </p:nvPr>
        </p:nvSpPr>
        <p:spPr>
          <a:xfrm>
            <a:off x="512234" y="645459"/>
            <a:ext cx="9022080" cy="1219200"/>
          </a:xfrm>
        </p:spPr>
        <p:txBody>
          <a:bodyPr>
            <a:normAutofit fontScale="90000"/>
          </a:bodyPr>
          <a:lstStyle/>
          <a:p>
            <a:r>
              <a:rPr lang="en-US" sz="3200" dirty="0">
                <a:ea typeface="Helvetica Neue Light" panose="02000403000000020004" pitchFamily="2" charset="0"/>
                <a:cs typeface="Helvetica Neue" panose="02000503000000020004" pitchFamily="2" charset="0"/>
              </a:rPr>
              <a:t>NIH Data Management and Sharing Policy</a:t>
            </a:r>
            <a:br>
              <a:rPr lang="en-US" sz="3200" dirty="0">
                <a:ea typeface="Helvetica Neue Light" panose="02000403000000020004" pitchFamily="2" charset="0"/>
                <a:cs typeface="Helvetica Neue" panose="02000503000000020004" pitchFamily="2" charset="0"/>
              </a:rPr>
            </a:br>
            <a:r>
              <a:rPr lang="en-US" sz="2667" b="1" spc="-13" dirty="0">
                <a:solidFill>
                  <a:srgbClr val="00A8E1"/>
                </a:solidFill>
                <a:latin typeface="Arial" panose="020B0604020202020204"/>
                <a:ea typeface="Helvetica Neue Light" panose="02000403000000020004" pitchFamily="2" charset="0"/>
                <a:cs typeface="Helvetica Neue" panose="02000503000000020004" pitchFamily="2" charset="0"/>
              </a:rPr>
              <a:t>Overview</a:t>
            </a:r>
            <a:br>
              <a:rPr lang="en-US" sz="4267" dirty="0">
                <a:solidFill>
                  <a:srgbClr val="FFFFFF"/>
                </a:solidFill>
                <a:latin typeface="Arial" panose="020B0604020202020204"/>
                <a:ea typeface="Helvetica Neue Light" panose="02000403000000020004" pitchFamily="2" charset="0"/>
                <a:cs typeface="Helvetica Neue" panose="02000503000000020004" pitchFamily="2" charset="0"/>
              </a:rPr>
            </a:br>
            <a:r>
              <a:rPr lang="en-US" sz="2400" b="1" dirty="0">
                <a:solidFill>
                  <a:srgbClr val="FFFFFF"/>
                </a:solidFill>
                <a:latin typeface="Arial" panose="020B0604020202020204"/>
                <a:ea typeface="Helvetica Neue Light" panose="02000403000000020004" pitchFamily="2" charset="0"/>
                <a:cs typeface="Helvetica Neue" panose="02000503000000020004" pitchFamily="2" charset="0"/>
              </a:rPr>
              <a:t>2023 Data Management and Sharing Policy</a:t>
            </a:r>
            <a:endParaRPr lang="en-US" sz="3200" dirty="0"/>
          </a:p>
        </p:txBody>
      </p:sp>
      <p:graphicFrame>
        <p:nvGraphicFramePr>
          <p:cNvPr id="7" name="Content Placeholder 6">
            <a:extLst>
              <a:ext uri="{FF2B5EF4-FFF2-40B4-BE49-F238E27FC236}">
                <a16:creationId xmlns:a16="http://schemas.microsoft.com/office/drawing/2014/main" id="{92EFD987-68AA-269C-6042-7B90EDADBFB4}"/>
              </a:ext>
            </a:extLst>
          </p:cNvPr>
          <p:cNvGraphicFramePr>
            <a:graphicFrameLocks noGrp="1"/>
          </p:cNvGraphicFramePr>
          <p:nvPr>
            <p:ph sz="half" idx="2"/>
          </p:nvPr>
        </p:nvGraphicFramePr>
        <p:xfrm>
          <a:off x="512234" y="2739615"/>
          <a:ext cx="11019964" cy="3451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16A5D7C1-3D9E-A061-4A0D-EA12515F9875}"/>
              </a:ext>
            </a:extLst>
          </p:cNvPr>
          <p:cNvSpPr txBox="1"/>
          <p:nvPr/>
        </p:nvSpPr>
        <p:spPr>
          <a:xfrm>
            <a:off x="4166796" y="1864659"/>
            <a:ext cx="3858408" cy="666786"/>
          </a:xfrm>
          <a:prstGeom prst="rect">
            <a:avLst/>
          </a:prstGeom>
          <a:noFill/>
        </p:spPr>
        <p:txBody>
          <a:bodyPr wrap="square" rtlCol="0">
            <a:spAutoFit/>
          </a:bodyPr>
          <a:lstStyle/>
          <a:p>
            <a:r>
              <a:rPr lang="en-US" sz="3733" dirty="0"/>
              <a:t>Potential Issues</a:t>
            </a:r>
          </a:p>
        </p:txBody>
      </p:sp>
    </p:spTree>
    <p:extLst>
      <p:ext uri="{BB962C8B-B14F-4D97-AF65-F5344CB8AC3E}">
        <p14:creationId xmlns:p14="http://schemas.microsoft.com/office/powerpoint/2010/main" val="119684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AD5F-7660-DE5D-2F8C-5E2C61DF976D}"/>
              </a:ext>
            </a:extLst>
          </p:cNvPr>
          <p:cNvSpPr>
            <a:spLocks noGrp="1"/>
          </p:cNvSpPr>
          <p:nvPr>
            <p:ph type="title"/>
          </p:nvPr>
        </p:nvSpPr>
        <p:spPr/>
        <p:txBody>
          <a:bodyPr>
            <a:normAutofit/>
          </a:bodyPr>
          <a:lstStyle/>
          <a:p>
            <a:r>
              <a:rPr lang="en-US" sz="3200" dirty="0"/>
              <a:t>NIH Data Management and Sharing Policy</a:t>
            </a:r>
            <a:br>
              <a:rPr lang="en-US" sz="3200" dirty="0"/>
            </a:br>
            <a:r>
              <a:rPr lang="en-US" sz="2667" b="1" spc="-13" dirty="0">
                <a:solidFill>
                  <a:srgbClr val="00A8E1"/>
                </a:solidFill>
              </a:rPr>
              <a:t>DMS Plan Elements</a:t>
            </a:r>
            <a:endParaRPr lang="en-US" sz="2667" dirty="0"/>
          </a:p>
        </p:txBody>
      </p:sp>
      <p:sp>
        <p:nvSpPr>
          <p:cNvPr id="3" name="Content Placeholder 2">
            <a:extLst>
              <a:ext uri="{FF2B5EF4-FFF2-40B4-BE49-F238E27FC236}">
                <a16:creationId xmlns:a16="http://schemas.microsoft.com/office/drawing/2014/main" id="{0E452D65-9A25-5EDC-2CD1-67B3EB95E721}"/>
              </a:ext>
            </a:extLst>
          </p:cNvPr>
          <p:cNvSpPr>
            <a:spLocks noGrp="1"/>
          </p:cNvSpPr>
          <p:nvPr>
            <p:ph sz="half" idx="1"/>
          </p:nvPr>
        </p:nvSpPr>
        <p:spPr>
          <a:xfrm>
            <a:off x="512063" y="2067858"/>
            <a:ext cx="11165960" cy="401023"/>
          </a:xfrm>
        </p:spPr>
        <p:txBody>
          <a:bodyPr>
            <a:normAutofit fontScale="92500" lnSpcReduction="20000"/>
          </a:bodyPr>
          <a:lstStyle/>
          <a:p>
            <a:r>
              <a:rPr lang="en-US" sz="2667" dirty="0"/>
              <a:t>Submission and Review</a:t>
            </a:r>
          </a:p>
        </p:txBody>
      </p:sp>
      <p:pic>
        <p:nvPicPr>
          <p:cNvPr id="5" name="Content Placeholder 4">
            <a:extLst>
              <a:ext uri="{FF2B5EF4-FFF2-40B4-BE49-F238E27FC236}">
                <a16:creationId xmlns:a16="http://schemas.microsoft.com/office/drawing/2014/main" id="{1969D26B-6CC3-D0DA-E8E5-598C77ECBFF6}"/>
              </a:ext>
            </a:extLst>
          </p:cNvPr>
          <p:cNvPicPr>
            <a:picLocks noGrp="1" noChangeAspect="1"/>
          </p:cNvPicPr>
          <p:nvPr>
            <p:ph sz="half" idx="2"/>
          </p:nvPr>
        </p:nvPicPr>
        <p:blipFill>
          <a:blip r:embed="rId3"/>
          <a:stretch>
            <a:fillRect/>
          </a:stretch>
        </p:blipFill>
        <p:spPr>
          <a:xfrm>
            <a:off x="650240" y="2468881"/>
            <a:ext cx="10830560" cy="3481153"/>
          </a:xfrm>
          <a:prstGeom prst="rect">
            <a:avLst/>
          </a:prstGeom>
        </p:spPr>
      </p:pic>
      <p:sp>
        <p:nvSpPr>
          <p:cNvPr id="7" name="TextBox 6">
            <a:extLst>
              <a:ext uri="{FF2B5EF4-FFF2-40B4-BE49-F238E27FC236}">
                <a16:creationId xmlns:a16="http://schemas.microsoft.com/office/drawing/2014/main" id="{E0034F30-CB6A-AC0B-C892-F74442100075}"/>
              </a:ext>
            </a:extLst>
          </p:cNvPr>
          <p:cNvSpPr txBox="1"/>
          <p:nvPr/>
        </p:nvSpPr>
        <p:spPr>
          <a:xfrm>
            <a:off x="7027766" y="6117458"/>
            <a:ext cx="5105500" cy="318100"/>
          </a:xfrm>
          <a:prstGeom prst="rect">
            <a:avLst/>
          </a:prstGeom>
          <a:noFill/>
        </p:spPr>
        <p:txBody>
          <a:bodyPr wrap="none" rtlCol="0">
            <a:spAutoFit/>
          </a:bodyPr>
          <a:lstStyle/>
          <a:p>
            <a:pPr defTabSz="609585">
              <a:defRPr/>
            </a:pPr>
            <a:r>
              <a:rPr lang="en-US" sz="1467" dirty="0">
                <a:solidFill>
                  <a:srgbClr val="000000"/>
                </a:solidFill>
                <a:latin typeface="Arial" panose="020B0604020202020204"/>
              </a:rPr>
              <a:t>Source: </a:t>
            </a:r>
            <a:r>
              <a:rPr lang="en-US" sz="1467" dirty="0">
                <a:solidFill>
                  <a:srgbClr val="000000"/>
                </a:solidFill>
                <a:latin typeface="Arial" panose="020B0604020202020204"/>
                <a:hlinkClick r:id="rId4"/>
              </a:rPr>
              <a:t>Sept 2021 NIH Office of Science FDP presentation</a:t>
            </a:r>
            <a:endParaRPr lang="en-US" sz="1467" dirty="0">
              <a:solidFill>
                <a:srgbClr val="000000"/>
              </a:solidFill>
              <a:latin typeface="Arial" panose="020B0604020202020204"/>
            </a:endParaRPr>
          </a:p>
        </p:txBody>
      </p:sp>
    </p:spTree>
    <p:extLst>
      <p:ext uri="{BB962C8B-B14F-4D97-AF65-F5344CB8AC3E}">
        <p14:creationId xmlns:p14="http://schemas.microsoft.com/office/powerpoint/2010/main" val="2523776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F877-0385-AC37-D282-010598004970}"/>
              </a:ext>
            </a:extLst>
          </p:cNvPr>
          <p:cNvSpPr>
            <a:spLocks noGrp="1"/>
          </p:cNvSpPr>
          <p:nvPr>
            <p:ph type="title"/>
          </p:nvPr>
        </p:nvSpPr>
        <p:spPr/>
        <p:txBody>
          <a:bodyPr>
            <a:normAutofit/>
          </a:bodyPr>
          <a:lstStyle/>
          <a:p>
            <a:r>
              <a:rPr lang="en-US" sz="3200" dirty="0"/>
              <a:t>NIH Data Management and Sharing Policy</a:t>
            </a:r>
            <a:br>
              <a:rPr lang="en-US" sz="4800" dirty="0"/>
            </a:br>
            <a:r>
              <a:rPr lang="en-US" sz="2667" b="1" spc="-13" dirty="0">
                <a:solidFill>
                  <a:srgbClr val="00A8E1"/>
                </a:solidFill>
              </a:rPr>
              <a:t>Assessing Allowable Costs</a:t>
            </a:r>
            <a:endParaRPr lang="en-US" sz="2667" dirty="0"/>
          </a:p>
        </p:txBody>
      </p:sp>
      <p:sp>
        <p:nvSpPr>
          <p:cNvPr id="5" name="TextBox 4">
            <a:extLst>
              <a:ext uri="{FF2B5EF4-FFF2-40B4-BE49-F238E27FC236}">
                <a16:creationId xmlns:a16="http://schemas.microsoft.com/office/drawing/2014/main" id="{8EE3B861-EF7A-41EB-F1ED-4E89325D4A7A}"/>
              </a:ext>
            </a:extLst>
          </p:cNvPr>
          <p:cNvSpPr txBox="1"/>
          <p:nvPr/>
        </p:nvSpPr>
        <p:spPr>
          <a:xfrm>
            <a:off x="8769147" y="6296377"/>
            <a:ext cx="2631776" cy="318100"/>
          </a:xfrm>
          <a:prstGeom prst="rect">
            <a:avLst/>
          </a:prstGeom>
          <a:noFill/>
        </p:spPr>
        <p:txBody>
          <a:bodyPr wrap="square" rtlCol="0">
            <a:spAutoFit/>
          </a:bodyPr>
          <a:lstStyle/>
          <a:p>
            <a:pPr defTabSz="1219170">
              <a:defRPr/>
            </a:pPr>
            <a:r>
              <a:rPr lang="en-US" sz="1467" dirty="0">
                <a:solidFill>
                  <a:prstClr val="black"/>
                </a:solidFill>
                <a:latin typeface="Calibri" panose="020F0502020204030204"/>
              </a:rPr>
              <a:t>Source: NIH </a:t>
            </a:r>
            <a:r>
              <a:rPr lang="en-US" sz="1467" dirty="0">
                <a:solidFill>
                  <a:srgbClr val="333333"/>
                </a:solidFill>
                <a:latin typeface="Helvetica Neue"/>
                <a:hlinkClick r:id="rId3"/>
              </a:rPr>
              <a:t>NOT-OD-21-015</a:t>
            </a:r>
            <a:endParaRPr lang="en-US" sz="1467" dirty="0">
              <a:solidFill>
                <a:prstClr val="black"/>
              </a:solidFill>
              <a:latin typeface="Calibri" panose="020F0502020204030204"/>
            </a:endParaRPr>
          </a:p>
        </p:txBody>
      </p:sp>
      <p:graphicFrame>
        <p:nvGraphicFramePr>
          <p:cNvPr id="16" name="Content Placeholder 15">
            <a:extLst>
              <a:ext uri="{FF2B5EF4-FFF2-40B4-BE49-F238E27FC236}">
                <a16:creationId xmlns:a16="http://schemas.microsoft.com/office/drawing/2014/main" id="{1A105DDA-FA8A-DBA5-0629-90B5877D94EF}"/>
              </a:ext>
            </a:extLst>
          </p:cNvPr>
          <p:cNvGraphicFramePr>
            <a:graphicFrameLocks noGrp="1"/>
          </p:cNvGraphicFramePr>
          <p:nvPr>
            <p:ph sz="half" idx="1"/>
          </p:nvPr>
        </p:nvGraphicFramePr>
        <p:xfrm>
          <a:off x="512233" y="2067985"/>
          <a:ext cx="11173928" cy="4108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07072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DF877-0385-AC37-D282-010598004970}"/>
              </a:ext>
            </a:extLst>
          </p:cNvPr>
          <p:cNvSpPr>
            <a:spLocks noGrp="1"/>
          </p:cNvSpPr>
          <p:nvPr>
            <p:ph type="title"/>
          </p:nvPr>
        </p:nvSpPr>
        <p:spPr/>
        <p:txBody>
          <a:bodyPr>
            <a:normAutofit/>
          </a:bodyPr>
          <a:lstStyle/>
          <a:p>
            <a:r>
              <a:rPr lang="en-US" sz="3200" dirty="0"/>
              <a:t>NIH Data Management and Sharing Policy</a:t>
            </a:r>
            <a:br>
              <a:rPr lang="en-US" sz="4800" dirty="0"/>
            </a:br>
            <a:r>
              <a:rPr lang="en-US" sz="2667" b="1" spc="-13" dirty="0">
                <a:solidFill>
                  <a:srgbClr val="00A8E1"/>
                </a:solidFill>
              </a:rPr>
              <a:t>Assessing Allowable Costs</a:t>
            </a:r>
            <a:endParaRPr lang="en-US" sz="2667" dirty="0"/>
          </a:p>
        </p:txBody>
      </p:sp>
      <p:sp>
        <p:nvSpPr>
          <p:cNvPr id="5" name="TextBox 4">
            <a:extLst>
              <a:ext uri="{FF2B5EF4-FFF2-40B4-BE49-F238E27FC236}">
                <a16:creationId xmlns:a16="http://schemas.microsoft.com/office/drawing/2014/main" id="{8EE3B861-EF7A-41EB-F1ED-4E89325D4A7A}"/>
              </a:ext>
            </a:extLst>
          </p:cNvPr>
          <p:cNvSpPr txBox="1"/>
          <p:nvPr/>
        </p:nvSpPr>
        <p:spPr>
          <a:xfrm>
            <a:off x="8769147" y="6296377"/>
            <a:ext cx="2631776" cy="318100"/>
          </a:xfrm>
          <a:prstGeom prst="rect">
            <a:avLst/>
          </a:prstGeom>
          <a:noFill/>
        </p:spPr>
        <p:txBody>
          <a:bodyPr wrap="square" rtlCol="0">
            <a:spAutoFit/>
          </a:bodyPr>
          <a:lstStyle/>
          <a:p>
            <a:pPr defTabSz="1219170">
              <a:defRPr/>
            </a:pPr>
            <a:r>
              <a:rPr lang="en-US" sz="1467" dirty="0">
                <a:solidFill>
                  <a:prstClr val="black"/>
                </a:solidFill>
                <a:latin typeface="Calibri" panose="020F0502020204030204"/>
              </a:rPr>
              <a:t>Source: NIH </a:t>
            </a:r>
            <a:r>
              <a:rPr lang="en-US" sz="1467" dirty="0">
                <a:solidFill>
                  <a:srgbClr val="333333"/>
                </a:solidFill>
                <a:latin typeface="Helvetica Neue"/>
                <a:hlinkClick r:id="rId3"/>
              </a:rPr>
              <a:t>NOT-OD-21-015</a:t>
            </a:r>
            <a:endParaRPr lang="en-US" sz="1467" dirty="0">
              <a:solidFill>
                <a:prstClr val="black"/>
              </a:solidFill>
              <a:latin typeface="Calibri" panose="020F0502020204030204"/>
            </a:endParaRPr>
          </a:p>
        </p:txBody>
      </p:sp>
      <p:graphicFrame>
        <p:nvGraphicFramePr>
          <p:cNvPr id="16" name="Content Placeholder 15">
            <a:extLst>
              <a:ext uri="{FF2B5EF4-FFF2-40B4-BE49-F238E27FC236}">
                <a16:creationId xmlns:a16="http://schemas.microsoft.com/office/drawing/2014/main" id="{1A105DDA-FA8A-DBA5-0629-90B5877D94EF}"/>
              </a:ext>
            </a:extLst>
          </p:cNvPr>
          <p:cNvGraphicFramePr>
            <a:graphicFrameLocks noGrp="1"/>
          </p:cNvGraphicFramePr>
          <p:nvPr>
            <p:ph sz="half" idx="1"/>
          </p:nvPr>
        </p:nvGraphicFramePr>
        <p:xfrm>
          <a:off x="512233" y="2067985"/>
          <a:ext cx="11173928" cy="4108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98925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4F01-B63E-5208-565E-3DD92B799659}"/>
              </a:ext>
            </a:extLst>
          </p:cNvPr>
          <p:cNvSpPr>
            <a:spLocks noGrp="1"/>
          </p:cNvSpPr>
          <p:nvPr>
            <p:ph type="title"/>
          </p:nvPr>
        </p:nvSpPr>
        <p:spPr>
          <a:xfrm>
            <a:off x="492791" y="625011"/>
            <a:ext cx="9022080" cy="1219200"/>
          </a:xfrm>
        </p:spPr>
        <p:txBody>
          <a:bodyPr>
            <a:normAutofit fontScale="90000"/>
          </a:bodyPr>
          <a:lstStyle/>
          <a:p>
            <a:r>
              <a:rPr lang="en-US" sz="3200" dirty="0">
                <a:solidFill>
                  <a:srgbClr val="FFFFFF"/>
                </a:solidFill>
                <a:latin typeface="Arial" panose="020B0604020202020204"/>
              </a:rPr>
              <a:t>NIH Data Management and Sharing Policy</a:t>
            </a:r>
            <a:br>
              <a:rPr lang="en-US" sz="4800" dirty="0">
                <a:solidFill>
                  <a:srgbClr val="FFFFFF"/>
                </a:solidFill>
                <a:latin typeface="Arial" panose="020B0604020202020204"/>
              </a:rPr>
            </a:br>
            <a:r>
              <a:rPr lang="en-US" sz="2667" b="1" spc="-13" dirty="0">
                <a:solidFill>
                  <a:srgbClr val="00A8E1"/>
                </a:solidFill>
                <a:latin typeface="Arial" panose="020B0604020202020204"/>
              </a:rPr>
              <a:t>Resources</a:t>
            </a:r>
            <a:endParaRPr lang="en-US" dirty="0"/>
          </a:p>
        </p:txBody>
      </p:sp>
      <p:graphicFrame>
        <p:nvGraphicFramePr>
          <p:cNvPr id="7" name="Content Placeholder 2">
            <a:extLst>
              <a:ext uri="{FF2B5EF4-FFF2-40B4-BE49-F238E27FC236}">
                <a16:creationId xmlns:a16="http://schemas.microsoft.com/office/drawing/2014/main" id="{FE27D122-3241-0C21-555A-8BF9042DA166}"/>
              </a:ext>
            </a:extLst>
          </p:cNvPr>
          <p:cNvGraphicFramePr>
            <a:graphicFrameLocks/>
          </p:cNvGraphicFramePr>
          <p:nvPr/>
        </p:nvGraphicFramePr>
        <p:xfrm>
          <a:off x="492791" y="1793569"/>
          <a:ext cx="11156099" cy="4439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927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D882-06F3-5805-B532-9BFE9715EB44}"/>
              </a:ext>
            </a:extLst>
          </p:cNvPr>
          <p:cNvSpPr>
            <a:spLocks noGrp="1"/>
          </p:cNvSpPr>
          <p:nvPr>
            <p:ph type="title"/>
          </p:nvPr>
        </p:nvSpPr>
        <p:spPr>
          <a:xfrm>
            <a:off x="455521" y="635478"/>
            <a:ext cx="9022080" cy="1219200"/>
          </a:xfrm>
        </p:spPr>
        <p:txBody>
          <a:bodyPr>
            <a:normAutofit fontScale="90000"/>
          </a:bodyPr>
          <a:lstStyle/>
          <a:p>
            <a:r>
              <a:rPr lang="en-US" sz="3200" dirty="0"/>
              <a:t>NIH Data Management and Sharing Policy</a:t>
            </a:r>
            <a:br>
              <a:rPr lang="en-US" sz="4800" dirty="0"/>
            </a:br>
            <a:r>
              <a:rPr lang="en-US" sz="2667" b="1" spc="-13" dirty="0">
                <a:solidFill>
                  <a:srgbClr val="00A8E1"/>
                </a:solidFill>
              </a:rPr>
              <a:t>Resources</a:t>
            </a:r>
            <a:endParaRPr lang="en-US" sz="2667" dirty="0"/>
          </a:p>
        </p:txBody>
      </p:sp>
      <p:sp>
        <p:nvSpPr>
          <p:cNvPr id="3" name="Rectangle 2">
            <a:extLst>
              <a:ext uri="{FF2B5EF4-FFF2-40B4-BE49-F238E27FC236}">
                <a16:creationId xmlns:a16="http://schemas.microsoft.com/office/drawing/2014/main" id="{63133966-FD89-DDAA-225E-CB19BA27A800}"/>
              </a:ext>
            </a:extLst>
          </p:cNvPr>
          <p:cNvSpPr/>
          <p:nvPr/>
        </p:nvSpPr>
        <p:spPr>
          <a:xfrm>
            <a:off x="363625" y="2051704"/>
            <a:ext cx="3472396" cy="41609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defRPr/>
            </a:pPr>
            <a:endParaRPr lang="en-US" sz="2400" dirty="0">
              <a:solidFill>
                <a:srgbClr val="FFFFFF"/>
              </a:solidFill>
              <a:latin typeface="Arial" panose="020B0604020202020204"/>
            </a:endParaRPr>
          </a:p>
        </p:txBody>
      </p:sp>
      <p:sp>
        <p:nvSpPr>
          <p:cNvPr id="4" name="TextBox 3">
            <a:extLst>
              <a:ext uri="{FF2B5EF4-FFF2-40B4-BE49-F238E27FC236}">
                <a16:creationId xmlns:a16="http://schemas.microsoft.com/office/drawing/2014/main" id="{683390A2-495B-6167-A5BE-45E77E811893}"/>
              </a:ext>
            </a:extLst>
          </p:cNvPr>
          <p:cNvSpPr txBox="1"/>
          <p:nvPr/>
        </p:nvSpPr>
        <p:spPr>
          <a:xfrm>
            <a:off x="535100" y="2215763"/>
            <a:ext cx="3031709" cy="1241237"/>
          </a:xfrm>
          <a:prstGeom prst="rect">
            <a:avLst/>
          </a:prstGeom>
          <a:noFill/>
        </p:spPr>
        <p:txBody>
          <a:bodyPr wrap="square" rtlCol="0">
            <a:spAutoFit/>
          </a:bodyPr>
          <a:lstStyle/>
          <a:p>
            <a:pPr defTabSz="609585">
              <a:defRPr/>
            </a:pPr>
            <a:r>
              <a:rPr lang="en-US" sz="3733" dirty="0">
                <a:solidFill>
                  <a:srgbClr val="FFFFFF"/>
                </a:solidFill>
                <a:latin typeface="Arial" panose="020B0604020202020204"/>
              </a:rPr>
              <a:t>Institutional Resources</a:t>
            </a:r>
          </a:p>
        </p:txBody>
      </p:sp>
      <p:graphicFrame>
        <p:nvGraphicFramePr>
          <p:cNvPr id="10" name="Content Placeholder 2">
            <a:extLst>
              <a:ext uri="{FF2B5EF4-FFF2-40B4-BE49-F238E27FC236}">
                <a16:creationId xmlns:a16="http://schemas.microsoft.com/office/drawing/2014/main" id="{3BEB9F04-2545-B370-9610-E4DF6946F7C1}"/>
              </a:ext>
            </a:extLst>
          </p:cNvPr>
          <p:cNvGraphicFramePr>
            <a:graphicFrameLocks/>
          </p:cNvGraphicFramePr>
          <p:nvPr/>
        </p:nvGraphicFramePr>
        <p:xfrm>
          <a:off x="4177831" y="2061607"/>
          <a:ext cx="7241019" cy="41609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295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C4F01-B63E-5208-565E-3DD92B799659}"/>
              </a:ext>
            </a:extLst>
          </p:cNvPr>
          <p:cNvSpPr>
            <a:spLocks noGrp="1"/>
          </p:cNvSpPr>
          <p:nvPr>
            <p:ph type="title"/>
          </p:nvPr>
        </p:nvSpPr>
        <p:spPr>
          <a:xfrm>
            <a:off x="500290" y="652746"/>
            <a:ext cx="9022080" cy="1219200"/>
          </a:xfrm>
        </p:spPr>
        <p:txBody>
          <a:bodyPr>
            <a:normAutofit fontScale="90000"/>
          </a:bodyPr>
          <a:lstStyle/>
          <a:p>
            <a:r>
              <a:rPr lang="en-US" sz="3200" dirty="0">
                <a:solidFill>
                  <a:srgbClr val="FFFFFF"/>
                </a:solidFill>
                <a:latin typeface="Arial" panose="020B0604020202020204"/>
              </a:rPr>
              <a:t>NIH Data Management and Sharing Policy</a:t>
            </a:r>
            <a:br>
              <a:rPr lang="en-US" sz="4800" dirty="0">
                <a:solidFill>
                  <a:srgbClr val="FFFFFF"/>
                </a:solidFill>
                <a:latin typeface="Arial" panose="020B0604020202020204"/>
              </a:rPr>
            </a:br>
            <a:r>
              <a:rPr lang="en-US" sz="2667" b="1" spc="-13" dirty="0">
                <a:solidFill>
                  <a:srgbClr val="00A8E1"/>
                </a:solidFill>
                <a:latin typeface="Arial" panose="020B0604020202020204"/>
              </a:rPr>
              <a:t>Resources</a:t>
            </a:r>
            <a:endParaRPr lang="en-US" dirty="0"/>
          </a:p>
        </p:txBody>
      </p:sp>
      <p:sp>
        <p:nvSpPr>
          <p:cNvPr id="3" name="Text Placeholder 2">
            <a:extLst>
              <a:ext uri="{FF2B5EF4-FFF2-40B4-BE49-F238E27FC236}">
                <a16:creationId xmlns:a16="http://schemas.microsoft.com/office/drawing/2014/main" id="{1C4C8505-9C4C-A8A4-D51C-0895472F556F}"/>
              </a:ext>
            </a:extLst>
          </p:cNvPr>
          <p:cNvSpPr>
            <a:spLocks noGrp="1"/>
          </p:cNvSpPr>
          <p:nvPr>
            <p:ph type="body" idx="1"/>
          </p:nvPr>
        </p:nvSpPr>
        <p:spPr>
          <a:xfrm>
            <a:off x="512063" y="1808358"/>
            <a:ext cx="11156099" cy="378477"/>
          </a:xfrm>
        </p:spPr>
        <p:txBody>
          <a:bodyPr>
            <a:normAutofit fontScale="92500" lnSpcReduction="10000"/>
          </a:bodyPr>
          <a:lstStyle/>
          <a:p>
            <a:r>
              <a:rPr lang="en-US" dirty="0"/>
              <a:t>DMP Tool</a:t>
            </a:r>
          </a:p>
        </p:txBody>
      </p:sp>
      <p:pic>
        <p:nvPicPr>
          <p:cNvPr id="6" name="Picture 5">
            <a:extLst>
              <a:ext uri="{FF2B5EF4-FFF2-40B4-BE49-F238E27FC236}">
                <a16:creationId xmlns:a16="http://schemas.microsoft.com/office/drawing/2014/main" id="{B880F440-A417-7779-4B60-882C04029CDA}"/>
              </a:ext>
            </a:extLst>
          </p:cNvPr>
          <p:cNvPicPr>
            <a:picLocks noChangeAspect="1"/>
          </p:cNvPicPr>
          <p:nvPr/>
        </p:nvPicPr>
        <p:blipFill>
          <a:blip r:embed="rId3"/>
          <a:stretch>
            <a:fillRect/>
          </a:stretch>
        </p:blipFill>
        <p:spPr>
          <a:xfrm>
            <a:off x="512064" y="2153935"/>
            <a:ext cx="7227205" cy="4286621"/>
          </a:xfrm>
          <a:prstGeom prst="rect">
            <a:avLst/>
          </a:prstGeom>
        </p:spPr>
      </p:pic>
      <p:pic>
        <p:nvPicPr>
          <p:cNvPr id="8" name="Content Placeholder 4">
            <a:extLst>
              <a:ext uri="{FF2B5EF4-FFF2-40B4-BE49-F238E27FC236}">
                <a16:creationId xmlns:a16="http://schemas.microsoft.com/office/drawing/2014/main" id="{ADD23CD5-B559-0FB5-656B-C241AF6172DE}"/>
              </a:ext>
            </a:extLst>
          </p:cNvPr>
          <p:cNvPicPr>
            <a:picLocks noChangeAspect="1"/>
          </p:cNvPicPr>
          <p:nvPr/>
        </p:nvPicPr>
        <p:blipFill>
          <a:blip r:embed="rId4"/>
          <a:stretch>
            <a:fillRect/>
          </a:stretch>
        </p:blipFill>
        <p:spPr>
          <a:xfrm>
            <a:off x="1013260" y="4404156"/>
            <a:ext cx="10468425" cy="1028145"/>
          </a:xfrm>
          <a:prstGeom prst="rect">
            <a:avLst/>
          </a:prstGeom>
          <a:ln w="38100">
            <a:solidFill>
              <a:schemeClr val="tx1"/>
            </a:solidFill>
          </a:ln>
          <a:effectLst>
            <a:outerShdw blurRad="50800" dist="38100" dir="10800000" algn="r" rotWithShape="0">
              <a:prstClr val="black">
                <a:alpha val="40000"/>
              </a:prstClr>
            </a:outerShdw>
          </a:effectLst>
        </p:spPr>
      </p:pic>
      <p:pic>
        <p:nvPicPr>
          <p:cNvPr id="9" name="Picture 8">
            <a:extLst>
              <a:ext uri="{FF2B5EF4-FFF2-40B4-BE49-F238E27FC236}">
                <a16:creationId xmlns:a16="http://schemas.microsoft.com/office/drawing/2014/main" id="{208A2910-3E16-F4A0-C421-547784C01D10}"/>
              </a:ext>
            </a:extLst>
          </p:cNvPr>
          <p:cNvPicPr>
            <a:picLocks noChangeAspect="1"/>
          </p:cNvPicPr>
          <p:nvPr/>
        </p:nvPicPr>
        <p:blipFill>
          <a:blip r:embed="rId5"/>
          <a:stretch>
            <a:fillRect/>
          </a:stretch>
        </p:blipFill>
        <p:spPr>
          <a:xfrm>
            <a:off x="7775442" y="2097218"/>
            <a:ext cx="3904495" cy="1074631"/>
          </a:xfrm>
          <a:prstGeom prst="rect">
            <a:avLst/>
          </a:prstGeom>
        </p:spPr>
      </p:pic>
      <p:sp>
        <p:nvSpPr>
          <p:cNvPr id="4" name="TextBox 3">
            <a:extLst>
              <a:ext uri="{FF2B5EF4-FFF2-40B4-BE49-F238E27FC236}">
                <a16:creationId xmlns:a16="http://schemas.microsoft.com/office/drawing/2014/main" id="{5829AB26-748C-7519-94DF-651E9974226E}"/>
              </a:ext>
            </a:extLst>
          </p:cNvPr>
          <p:cNvSpPr txBox="1"/>
          <p:nvPr/>
        </p:nvSpPr>
        <p:spPr>
          <a:xfrm>
            <a:off x="8184144" y="3167867"/>
            <a:ext cx="4007857" cy="954300"/>
          </a:xfrm>
          <a:prstGeom prst="rect">
            <a:avLst/>
          </a:prstGeom>
          <a:noFill/>
        </p:spPr>
        <p:txBody>
          <a:bodyPr wrap="square" rtlCol="0">
            <a:spAutoFit/>
          </a:bodyPr>
          <a:lstStyle/>
          <a:p>
            <a:pPr defTabSz="609585">
              <a:defRPr/>
            </a:pPr>
            <a:r>
              <a:rPr lang="en-US" sz="1867" dirty="0">
                <a:solidFill>
                  <a:srgbClr val="000000"/>
                </a:solidFill>
                <a:latin typeface="Source Sans Pro" panose="020B0503030403020204" pitchFamily="34" charset="0"/>
              </a:rPr>
              <a:t>A free tool to create data management plans that fulfill the requirements of different funders</a:t>
            </a:r>
            <a:endParaRPr lang="en-US" sz="1867" dirty="0">
              <a:solidFill>
                <a:srgbClr val="000000"/>
              </a:solidFill>
              <a:latin typeface="Arial" panose="020B0604020202020204"/>
            </a:endParaRPr>
          </a:p>
        </p:txBody>
      </p:sp>
    </p:spTree>
    <p:extLst>
      <p:ext uri="{BB962C8B-B14F-4D97-AF65-F5344CB8AC3E}">
        <p14:creationId xmlns:p14="http://schemas.microsoft.com/office/powerpoint/2010/main" val="3173126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29FF-0F84-4100-A1A0-FB70D3C7EA55}"/>
              </a:ext>
            </a:extLst>
          </p:cNvPr>
          <p:cNvSpPr>
            <a:spLocks noGrp="1"/>
          </p:cNvSpPr>
          <p:nvPr>
            <p:ph type="title"/>
          </p:nvPr>
        </p:nvSpPr>
        <p:spPr>
          <a:xfrm>
            <a:off x="522032" y="1158238"/>
            <a:ext cx="11147936" cy="1219200"/>
          </a:xfrm>
        </p:spPr>
        <p:txBody>
          <a:bodyPr>
            <a:noAutofit/>
          </a:bodyPr>
          <a:lstStyle/>
          <a:p>
            <a:br>
              <a:rPr lang="en-US" sz="3200" dirty="0">
                <a:ea typeface="Helvetica Neue Light" panose="02000403000000020004" pitchFamily="2" charset="0"/>
                <a:cs typeface="Helvetica Neue" panose="02000503000000020004" pitchFamily="2" charset="0"/>
              </a:rPr>
            </a:br>
            <a:r>
              <a:rPr lang="en-US" sz="2400" dirty="0">
                <a:ea typeface="Helvetica Neue Light" panose="02000403000000020004" pitchFamily="2" charset="0"/>
                <a:cs typeface="Helvetica Neue" panose="02000503000000020004" pitchFamily="2" charset="0"/>
              </a:rPr>
              <a:t>Implementation of Changes for Genomic Data Sharing Policy</a:t>
            </a:r>
            <a:br>
              <a:rPr lang="en-US" sz="2400" dirty="0">
                <a:ea typeface="Helvetica Neue Light" panose="02000403000000020004" pitchFamily="2" charset="0"/>
                <a:cs typeface="Helvetica Neue" panose="02000503000000020004" pitchFamily="2" charset="0"/>
              </a:rPr>
            </a:br>
            <a:r>
              <a:rPr lang="en-US" sz="2400" b="1" spc="-13" dirty="0">
                <a:solidFill>
                  <a:srgbClr val="00A8E1"/>
                </a:solidFill>
                <a:ea typeface="Helvetica Neue Light" panose="02000403000000020004" pitchFamily="2" charset="0"/>
                <a:cs typeface="Helvetica Neue" panose="02000503000000020004" pitchFamily="2" charset="0"/>
              </a:rPr>
              <a:t>Overview</a:t>
            </a:r>
            <a:br>
              <a:rPr lang="en-US" sz="4267" dirty="0">
                <a:ea typeface="Helvetica Neue Light" panose="02000403000000020004" pitchFamily="2" charset="0"/>
                <a:cs typeface="Helvetica Neue" panose="02000503000000020004" pitchFamily="2" charset="0"/>
              </a:rPr>
            </a:br>
            <a:r>
              <a:rPr lang="en-US" sz="2400" b="1" dirty="0">
                <a:ea typeface="Helvetica Neue Light" panose="02000403000000020004" pitchFamily="2" charset="0"/>
                <a:cs typeface="Helvetica Neue" panose="02000503000000020004" pitchFamily="2" charset="0"/>
              </a:rPr>
              <a:t>2023 NIH Genomic Data Sharing Policy</a:t>
            </a:r>
            <a:br>
              <a:rPr lang="en-US" sz="4267" dirty="0">
                <a:ea typeface="Helvetica Neue Light" panose="02000403000000020004" pitchFamily="2" charset="0"/>
                <a:cs typeface="Helvetica Neue" panose="02000503000000020004" pitchFamily="2" charset="0"/>
              </a:rPr>
            </a:br>
            <a:endParaRPr lang="en-US" sz="4267" dirty="0"/>
          </a:p>
        </p:txBody>
      </p:sp>
      <p:sp>
        <p:nvSpPr>
          <p:cNvPr id="9" name="TextBox 8">
            <a:extLst>
              <a:ext uri="{FF2B5EF4-FFF2-40B4-BE49-F238E27FC236}">
                <a16:creationId xmlns:a16="http://schemas.microsoft.com/office/drawing/2014/main" id="{D85E64F8-6E00-DB9A-F9D7-94A84E45C8D9}"/>
              </a:ext>
            </a:extLst>
          </p:cNvPr>
          <p:cNvSpPr txBox="1"/>
          <p:nvPr/>
        </p:nvSpPr>
        <p:spPr>
          <a:xfrm>
            <a:off x="9275975" y="6419675"/>
            <a:ext cx="2765196" cy="318100"/>
          </a:xfrm>
          <a:prstGeom prst="rect">
            <a:avLst/>
          </a:prstGeom>
          <a:noFill/>
        </p:spPr>
        <p:txBody>
          <a:bodyPr wrap="square" rtlCol="0">
            <a:spAutoFit/>
          </a:bodyPr>
          <a:lstStyle/>
          <a:p>
            <a:r>
              <a:rPr lang="en-US" sz="1467" dirty="0"/>
              <a:t>Source: </a:t>
            </a:r>
            <a:r>
              <a:rPr lang="en-US" sz="1467" b="1" dirty="0"/>
              <a:t>NIH</a:t>
            </a:r>
            <a:r>
              <a:rPr lang="en-US" sz="1467" dirty="0"/>
              <a:t> </a:t>
            </a:r>
            <a:r>
              <a:rPr lang="en-US" sz="1467" dirty="0">
                <a:hlinkClick r:id="rId3"/>
              </a:rPr>
              <a:t>NOT-OD-21-103</a:t>
            </a:r>
            <a:endParaRPr lang="en-US" sz="1467" dirty="0"/>
          </a:p>
        </p:txBody>
      </p:sp>
      <p:graphicFrame>
        <p:nvGraphicFramePr>
          <p:cNvPr id="10" name="Diagram 9">
            <a:extLst>
              <a:ext uri="{FF2B5EF4-FFF2-40B4-BE49-F238E27FC236}">
                <a16:creationId xmlns:a16="http://schemas.microsoft.com/office/drawing/2014/main" id="{FD299B5C-4C04-C61B-3E18-11F1F931CA1E}"/>
              </a:ext>
            </a:extLst>
          </p:cNvPr>
          <p:cNvGraphicFramePr/>
          <p:nvPr>
            <p:extLst>
              <p:ext uri="{D42A27DB-BD31-4B8C-83A1-F6EECF244321}">
                <p14:modId xmlns:p14="http://schemas.microsoft.com/office/powerpoint/2010/main" val="2372963049"/>
              </p:ext>
            </p:extLst>
          </p:nvPr>
        </p:nvGraphicFramePr>
        <p:xfrm>
          <a:off x="434325" y="2133599"/>
          <a:ext cx="10224248" cy="43603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669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F72F6-F84E-4E1A-9718-881BED2135C3}"/>
              </a:ext>
            </a:extLst>
          </p:cNvPr>
          <p:cNvSpPr>
            <a:spLocks noGrp="1"/>
          </p:cNvSpPr>
          <p:nvPr>
            <p:ph type="title"/>
          </p:nvPr>
        </p:nvSpPr>
        <p:spPr/>
        <p:txBody>
          <a:bodyPr/>
          <a:lstStyle/>
          <a:p>
            <a:r>
              <a:rPr lang="en-US" dirty="0"/>
              <a:t>New Application Requirements</a:t>
            </a:r>
          </a:p>
        </p:txBody>
      </p:sp>
      <p:sp>
        <p:nvSpPr>
          <p:cNvPr id="3" name="Content Placeholder 2">
            <a:extLst>
              <a:ext uri="{FF2B5EF4-FFF2-40B4-BE49-F238E27FC236}">
                <a16:creationId xmlns:a16="http://schemas.microsoft.com/office/drawing/2014/main" id="{9957EBB8-8A3A-456C-9B94-FDB73F30927F}"/>
              </a:ext>
            </a:extLst>
          </p:cNvPr>
          <p:cNvSpPr>
            <a:spLocks noGrp="1"/>
          </p:cNvSpPr>
          <p:nvPr>
            <p:ph idx="1"/>
          </p:nvPr>
        </p:nvSpPr>
        <p:spPr/>
        <p:txBody>
          <a:bodyPr>
            <a:normAutofit/>
          </a:bodyPr>
          <a:lstStyle/>
          <a:p>
            <a:r>
              <a:rPr lang="en-US" dirty="0"/>
              <a:t>“Resource Sharing Plans” no longer uploaded in applications.</a:t>
            </a:r>
          </a:p>
          <a:p>
            <a:r>
              <a:rPr lang="en-US" dirty="0"/>
              <a:t>New “Other Plans” field will be added to the FORMS-H package to allow for DMS document.</a:t>
            </a:r>
          </a:p>
          <a:p>
            <a:r>
              <a:rPr lang="en-US" dirty="0"/>
              <a:t>DMS document has a 2-page limit.</a:t>
            </a:r>
          </a:p>
          <a:p>
            <a:r>
              <a:rPr lang="en-US" dirty="0"/>
              <a:t>NIH has a “Data Management and Sharing Plan” template as a guide.</a:t>
            </a:r>
          </a:p>
          <a:p>
            <a:r>
              <a:rPr lang="en-US" dirty="0"/>
              <a:t>Requested Direct Costs should be included in the budget as “Data Management and Sharing Plan” costs in the “Other Direct Costs” section of the SF424.</a:t>
            </a:r>
          </a:p>
          <a:p>
            <a:r>
              <a:rPr lang="en-US" dirty="0"/>
              <a:t>Description of requested costs AND summary of DMS plan should be included in Budget Justification.</a:t>
            </a:r>
          </a:p>
          <a:p>
            <a:r>
              <a:rPr lang="en-US" dirty="0"/>
              <a:t>NIH will release further instructions in Fall 2022.  SPA will include any templates/links on our website.</a:t>
            </a:r>
          </a:p>
          <a:p>
            <a:endParaRPr lang="en-US" dirty="0"/>
          </a:p>
        </p:txBody>
      </p:sp>
    </p:spTree>
    <p:extLst>
      <p:ext uri="{BB962C8B-B14F-4D97-AF65-F5344CB8AC3E}">
        <p14:creationId xmlns:p14="http://schemas.microsoft.com/office/powerpoint/2010/main" val="23997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E7CE-FB45-4FC5-A6D9-767D7D529B5A}"/>
              </a:ext>
            </a:extLst>
          </p:cNvPr>
          <p:cNvSpPr>
            <a:spLocks noGrp="1"/>
          </p:cNvSpPr>
          <p:nvPr>
            <p:ph type="title"/>
          </p:nvPr>
        </p:nvSpPr>
        <p:spPr/>
        <p:txBody>
          <a:bodyPr anchor="ctr"/>
          <a:lstStyle/>
          <a:p>
            <a:pPr algn="ctr"/>
            <a:r>
              <a:rPr lang="en-US" dirty="0"/>
              <a:t>AGENDA</a:t>
            </a:r>
          </a:p>
        </p:txBody>
      </p:sp>
      <p:sp>
        <p:nvSpPr>
          <p:cNvPr id="3" name="Content Placeholder 2">
            <a:extLst>
              <a:ext uri="{FF2B5EF4-FFF2-40B4-BE49-F238E27FC236}">
                <a16:creationId xmlns:a16="http://schemas.microsoft.com/office/drawing/2014/main" id="{5701A1FD-05AE-466A-A9A6-51CF722D12AD}"/>
              </a:ext>
            </a:extLst>
          </p:cNvPr>
          <p:cNvSpPr>
            <a:spLocks noGrp="1"/>
          </p:cNvSpPr>
          <p:nvPr>
            <p:ph idx="1"/>
          </p:nvPr>
        </p:nvSpPr>
        <p:spPr>
          <a:xfrm>
            <a:off x="581192" y="2003515"/>
            <a:ext cx="11029615" cy="4682420"/>
          </a:xfrm>
        </p:spPr>
        <p:txBody>
          <a:bodyPr anchor="t">
            <a:normAutofit/>
          </a:bodyPr>
          <a:lstStyle/>
          <a:p>
            <a:pPr lvl="0"/>
            <a:r>
              <a:rPr lang="en-US" sz="2400" dirty="0"/>
              <a:t>New Staff Introductions									Kathleen Kreidler</a:t>
            </a:r>
          </a:p>
          <a:p>
            <a:pPr marL="0" lvl="0" indent="0">
              <a:buNone/>
            </a:pPr>
            <a:endParaRPr lang="en-US" sz="1400" dirty="0"/>
          </a:p>
          <a:p>
            <a:pPr lvl="0">
              <a:spcBef>
                <a:spcPts val="0"/>
              </a:spcBef>
              <a:spcAft>
                <a:spcPts val="0"/>
              </a:spcAft>
            </a:pPr>
            <a:r>
              <a:rPr lang="en-US" sz="2400" dirty="0"/>
              <a:t>NIH Data Management and Sharing Policy					Maria Garcia-Villarreal</a:t>
            </a:r>
          </a:p>
          <a:p>
            <a:pPr marL="0" lvl="0" indent="0">
              <a:spcBef>
                <a:spcPts val="0"/>
              </a:spcBef>
              <a:spcAft>
                <a:spcPts val="0"/>
              </a:spcAft>
              <a:buNone/>
            </a:pPr>
            <a:r>
              <a:rPr lang="en-US" sz="2400" dirty="0"/>
              <a:t>																Carmen Martinez</a:t>
            </a:r>
          </a:p>
          <a:p>
            <a:pPr marL="0" lvl="0" indent="0">
              <a:spcBef>
                <a:spcPts val="0"/>
              </a:spcBef>
              <a:spcAft>
                <a:spcPts val="0"/>
              </a:spcAft>
              <a:buNone/>
            </a:pPr>
            <a:endParaRPr lang="en-US" dirty="0"/>
          </a:p>
          <a:p>
            <a:pPr lvl="0"/>
            <a:r>
              <a:rPr lang="en-US" sz="2400" dirty="0"/>
              <a:t>Child Care Costs on Training Grants						Kathleen Kreidler</a:t>
            </a:r>
          </a:p>
          <a:p>
            <a:pPr marL="0" lvl="0" indent="0">
              <a:buNone/>
            </a:pPr>
            <a:endParaRPr lang="en-US" sz="1050" dirty="0"/>
          </a:p>
          <a:p>
            <a:pPr lvl="0"/>
            <a:r>
              <a:rPr lang="en-US" sz="2400" dirty="0"/>
              <a:t>Expense Transfers and Deficit Clearing 					Loren Turner								</a:t>
            </a:r>
          </a:p>
          <a:p>
            <a:pPr lvl="0">
              <a:spcBef>
                <a:spcPts val="0"/>
              </a:spcBef>
              <a:spcAft>
                <a:spcPts val="0"/>
              </a:spcAft>
            </a:pPr>
            <a:r>
              <a:rPr lang="en-US" sz="2400" dirty="0"/>
              <a:t>Effort Reporting Tips and Reminders						Kim Vanzant			</a:t>
            </a:r>
          </a:p>
          <a:p>
            <a:pPr marL="324000" lvl="1" indent="0">
              <a:spcBef>
                <a:spcPts val="0"/>
              </a:spcBef>
              <a:spcAft>
                <a:spcPts val="0"/>
              </a:spcAft>
              <a:buNone/>
            </a:pPr>
            <a:r>
              <a:rPr lang="en-US" dirty="0"/>
              <a:t>																</a:t>
            </a:r>
            <a:r>
              <a:rPr lang="en-US" sz="2400" dirty="0"/>
              <a:t>Hung Huynh</a:t>
            </a:r>
          </a:p>
          <a:p>
            <a:pPr lvl="0"/>
            <a:endParaRPr lang="en-US" dirty="0"/>
          </a:p>
        </p:txBody>
      </p:sp>
    </p:spTree>
    <p:custDataLst>
      <p:tags r:id="rId1"/>
    </p:custDataLst>
    <p:extLst>
      <p:ext uri="{BB962C8B-B14F-4D97-AF65-F5344CB8AC3E}">
        <p14:creationId xmlns:p14="http://schemas.microsoft.com/office/powerpoint/2010/main" val="160288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p:txBody>
          <a:bodyPr/>
          <a:lstStyle/>
          <a:p>
            <a:r>
              <a:rPr lang="en-US" dirty="0"/>
              <a:t>Child care costs on training grants</a:t>
            </a:r>
          </a:p>
        </p:txBody>
      </p:sp>
    </p:spTree>
    <p:custDataLst>
      <p:tags r:id="rId1"/>
    </p:custDataLst>
    <p:extLst>
      <p:ext uri="{BB962C8B-B14F-4D97-AF65-F5344CB8AC3E}">
        <p14:creationId xmlns:p14="http://schemas.microsoft.com/office/powerpoint/2010/main" val="3703249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NIH child care reimbursement</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1899630"/>
            <a:ext cx="11252742" cy="4445752"/>
          </a:xfrm>
        </p:spPr>
        <p:txBody>
          <a:bodyPr anchor="t">
            <a:normAutofit/>
          </a:bodyPr>
          <a:lstStyle/>
          <a:p>
            <a:pPr marL="324000" lvl="1" indent="0">
              <a:buNone/>
            </a:pPr>
            <a:r>
              <a:rPr lang="en-US" sz="2800" dirty="0"/>
              <a:t>NIH is providing $2,500 per trainee per year for all NRSA (T32, TL1, and Individual Fellowships) awards:</a:t>
            </a:r>
          </a:p>
          <a:p>
            <a:pPr lvl="1">
              <a:buFont typeface="Wingdings" panose="05000000000000000000" pitchFamily="2" charset="2"/>
              <a:buChar char="§"/>
            </a:pPr>
            <a:r>
              <a:rPr lang="en-US" sz="2800" dirty="0"/>
              <a:t>Restricted – use it or lose it.  Cannot be </a:t>
            </a:r>
            <a:r>
              <a:rPr lang="en-US" sz="2800" dirty="0" err="1"/>
              <a:t>rebudgeted</a:t>
            </a:r>
            <a:endParaRPr lang="en-US" sz="2800" dirty="0"/>
          </a:p>
          <a:p>
            <a:pPr lvl="1">
              <a:buFont typeface="Wingdings" panose="05000000000000000000" pitchFamily="2" charset="2"/>
              <a:buChar char="§"/>
            </a:pPr>
            <a:r>
              <a:rPr lang="en-US" sz="2800" dirty="0"/>
              <a:t>Please help by notifying current trainees of their eligibility </a:t>
            </a:r>
          </a:p>
          <a:p>
            <a:pPr marL="324000" lvl="1" indent="0">
              <a:buNone/>
            </a:pPr>
            <a:endParaRPr lang="en-US" sz="2800" dirty="0"/>
          </a:p>
          <a:p>
            <a:pPr marL="324000" lvl="1" indent="0">
              <a:buNone/>
            </a:pPr>
            <a:r>
              <a:rPr lang="en-US" sz="2800" dirty="0"/>
              <a:t>Notice includes all the rules and how to request funds in proposals</a:t>
            </a:r>
          </a:p>
          <a:p>
            <a:pPr lvl="1">
              <a:buFont typeface="Wingdings" panose="05000000000000000000" pitchFamily="2" charset="2"/>
              <a:buChar char="§"/>
            </a:pPr>
            <a:r>
              <a:rPr lang="en-US" sz="2800" u="sng" dirty="0">
                <a:hlinkClick r:id="rId3"/>
              </a:rPr>
              <a:t>https://grants.nih.gov/grants/guide/notice-files/NOT-OD-21-074.html</a:t>
            </a:r>
            <a:endParaRPr lang="en-US" sz="2800" u="sng" dirty="0"/>
          </a:p>
          <a:p>
            <a:pPr lvl="1">
              <a:buFont typeface="Wingdings" panose="05000000000000000000" pitchFamily="2" charset="2"/>
              <a:buChar char="§"/>
            </a:pPr>
            <a:endParaRPr lang="en-US" sz="2800" dirty="0"/>
          </a:p>
          <a:p>
            <a:pPr lvl="1">
              <a:buFont typeface="Wingdings" panose="05000000000000000000" pitchFamily="2" charset="2"/>
              <a:buChar char="§"/>
            </a:pPr>
            <a:endParaRPr lang="en-US" sz="2800" dirty="0"/>
          </a:p>
        </p:txBody>
      </p:sp>
    </p:spTree>
    <p:custDataLst>
      <p:tags r:id="rId1"/>
    </p:custDataLst>
    <p:extLst>
      <p:ext uri="{BB962C8B-B14F-4D97-AF65-F5344CB8AC3E}">
        <p14:creationId xmlns:p14="http://schemas.microsoft.com/office/powerpoint/2010/main" val="385143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NIH child care reimbursement</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1899630"/>
            <a:ext cx="11252742" cy="4445752"/>
          </a:xfrm>
        </p:spPr>
        <p:txBody>
          <a:bodyPr anchor="t">
            <a:normAutofit/>
          </a:bodyPr>
          <a:lstStyle/>
          <a:p>
            <a:pPr marL="324000" lvl="1" indent="0">
              <a:buNone/>
            </a:pPr>
            <a:r>
              <a:rPr lang="en-US" sz="2800" dirty="0"/>
              <a:t>NIH is providing $2,500 per trainee per grant year for all NRSA (T32, TL1, and Individual Fellowships) awards:</a:t>
            </a:r>
          </a:p>
          <a:p>
            <a:pPr lvl="1">
              <a:buFont typeface="Wingdings" panose="05000000000000000000" pitchFamily="2" charset="2"/>
              <a:buChar char="§"/>
            </a:pPr>
            <a:r>
              <a:rPr lang="en-US" sz="2800" dirty="0"/>
              <a:t>Restricted – use it or lose it.  Cannot be </a:t>
            </a:r>
            <a:r>
              <a:rPr lang="en-US" sz="2800" dirty="0" err="1"/>
              <a:t>rebudgeted</a:t>
            </a:r>
            <a:endParaRPr lang="en-US" sz="2800" dirty="0"/>
          </a:p>
          <a:p>
            <a:pPr lvl="1">
              <a:buFont typeface="Wingdings" panose="05000000000000000000" pitchFamily="2" charset="2"/>
              <a:buChar char="§"/>
            </a:pPr>
            <a:r>
              <a:rPr lang="en-US" sz="2800" dirty="0"/>
              <a:t>Please help by notifying current trainees of their eligibility </a:t>
            </a:r>
          </a:p>
          <a:p>
            <a:pPr lvl="1">
              <a:buFont typeface="Wingdings" panose="05000000000000000000" pitchFamily="2" charset="2"/>
              <a:buChar char="§"/>
            </a:pPr>
            <a:r>
              <a:rPr lang="en-US" sz="2800" dirty="0"/>
              <a:t>Taxable income for trainees</a:t>
            </a:r>
          </a:p>
          <a:p>
            <a:pPr marL="324000" lvl="1" indent="0">
              <a:buNone/>
            </a:pPr>
            <a:endParaRPr lang="en-US" sz="2000" dirty="0"/>
          </a:p>
          <a:p>
            <a:pPr marL="324000" lvl="1" indent="0">
              <a:buNone/>
            </a:pPr>
            <a:r>
              <a:rPr lang="en-US" sz="2800" dirty="0"/>
              <a:t>Notice includes all the rules and how to request funds in proposals</a:t>
            </a:r>
          </a:p>
          <a:p>
            <a:pPr lvl="1">
              <a:buFont typeface="Wingdings" panose="05000000000000000000" pitchFamily="2" charset="2"/>
              <a:buChar char="§"/>
            </a:pPr>
            <a:r>
              <a:rPr lang="en-US" sz="2800" u="sng" dirty="0">
                <a:hlinkClick r:id="rId3"/>
              </a:rPr>
              <a:t>https://grants.nih.gov/grants/guide/notice-files/NOT-OD-21-074.html</a:t>
            </a:r>
            <a:endParaRPr lang="en-US" sz="2800" u="sng" dirty="0"/>
          </a:p>
          <a:p>
            <a:pPr lvl="1">
              <a:buFont typeface="Wingdings" panose="05000000000000000000" pitchFamily="2" charset="2"/>
              <a:buChar char="§"/>
            </a:pPr>
            <a:endParaRPr lang="en-US" sz="2800" dirty="0"/>
          </a:p>
          <a:p>
            <a:pPr lvl="1">
              <a:buFont typeface="Wingdings" panose="05000000000000000000" pitchFamily="2" charset="2"/>
              <a:buChar char="§"/>
            </a:pPr>
            <a:endParaRPr lang="en-US" sz="2800" dirty="0"/>
          </a:p>
        </p:txBody>
      </p:sp>
    </p:spTree>
    <p:custDataLst>
      <p:tags r:id="rId1"/>
    </p:custDataLst>
    <p:extLst>
      <p:ext uri="{BB962C8B-B14F-4D97-AF65-F5344CB8AC3E}">
        <p14:creationId xmlns:p14="http://schemas.microsoft.com/office/powerpoint/2010/main" val="960209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NIH child care reimbursement</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1899630"/>
            <a:ext cx="11252742" cy="4445752"/>
          </a:xfrm>
        </p:spPr>
        <p:txBody>
          <a:bodyPr anchor="t">
            <a:normAutofit/>
          </a:bodyPr>
          <a:lstStyle/>
          <a:p>
            <a:pPr marL="324000" lvl="1" indent="0">
              <a:buNone/>
            </a:pPr>
            <a:r>
              <a:rPr lang="en-US" sz="2800" dirty="0"/>
              <a:t>Reimbursement to Trainee:</a:t>
            </a:r>
          </a:p>
          <a:p>
            <a:pPr lvl="1">
              <a:buFont typeface="Wingdings" panose="05000000000000000000" pitchFamily="2" charset="2"/>
              <a:buChar char="§"/>
            </a:pPr>
            <a:r>
              <a:rPr lang="en-US" sz="2800" dirty="0"/>
              <a:t>Submit expense to ERT &amp; Disbursements via Coupa </a:t>
            </a:r>
          </a:p>
          <a:p>
            <a:pPr lvl="2">
              <a:buFont typeface="Wingdings" panose="05000000000000000000" pitchFamily="2" charset="2"/>
              <a:buChar char="§"/>
            </a:pPr>
            <a:r>
              <a:rPr lang="en-US" sz="2600" dirty="0"/>
              <a:t>Proof of payment</a:t>
            </a:r>
          </a:p>
          <a:p>
            <a:pPr lvl="2">
              <a:buFont typeface="Wingdings" panose="05000000000000000000" pitchFamily="2" charset="2"/>
              <a:buChar char="§"/>
            </a:pPr>
            <a:r>
              <a:rPr lang="en-US" sz="2600" dirty="0"/>
              <a:t>Proof of Licensed Child Care Center</a:t>
            </a:r>
            <a:endParaRPr lang="en-US" dirty="0"/>
          </a:p>
          <a:p>
            <a:pPr lvl="3"/>
            <a:r>
              <a:rPr lang="en-US" sz="1800" u="sng" dirty="0">
                <a:hlinkClick r:id="rId3"/>
              </a:rPr>
              <a:t>https://www.dfps.state.tx.us/Child_Care/Search_Texas_Child_Care/ppFacilitySearchDayCare.asp</a:t>
            </a:r>
            <a:endParaRPr lang="en-US" sz="2400" u="sng" dirty="0"/>
          </a:p>
          <a:p>
            <a:pPr lvl="3"/>
            <a:endParaRPr lang="en-US" sz="1800" dirty="0"/>
          </a:p>
        </p:txBody>
      </p:sp>
      <p:pic>
        <p:nvPicPr>
          <p:cNvPr id="1026" name="Picture 6" descr="image006">
            <a:extLst>
              <a:ext uri="{FF2B5EF4-FFF2-40B4-BE49-F238E27FC236}">
                <a16:creationId xmlns:a16="http://schemas.microsoft.com/office/drawing/2014/main" id="{B49FD1DF-996C-4760-8632-B33F778018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841" y="4883150"/>
            <a:ext cx="10060593" cy="1272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86736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NIH child care reimbursement</a:t>
            </a:r>
          </a:p>
        </p:txBody>
      </p:sp>
      <p:pic>
        <p:nvPicPr>
          <p:cNvPr id="2051" name="Picture 3" descr="image007">
            <a:extLst>
              <a:ext uri="{FF2B5EF4-FFF2-40B4-BE49-F238E27FC236}">
                <a16:creationId xmlns:a16="http://schemas.microsoft.com/office/drawing/2014/main" id="{A789F90F-E1A0-48DB-BBD6-11623DF3B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594" y="3349096"/>
            <a:ext cx="7441749" cy="291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5B965AA2-34FD-4952-92E5-B5F6BC313FCC}"/>
              </a:ext>
            </a:extLst>
          </p:cNvPr>
          <p:cNvSpPr txBox="1"/>
          <p:nvPr/>
        </p:nvSpPr>
        <p:spPr>
          <a:xfrm>
            <a:off x="255638" y="2225182"/>
            <a:ext cx="5840362" cy="830997"/>
          </a:xfrm>
          <a:prstGeom prst="rect">
            <a:avLst/>
          </a:prstGeom>
          <a:noFill/>
        </p:spPr>
        <p:txBody>
          <a:bodyPr wrap="square" rtlCol="0">
            <a:spAutoFit/>
          </a:bodyPr>
          <a:lstStyle/>
          <a:p>
            <a:r>
              <a:rPr lang="en-US" sz="2400" dirty="0"/>
              <a:t>Printout from Texas’s website will suffice as proof of Licensed Childcare</a:t>
            </a:r>
          </a:p>
        </p:txBody>
      </p:sp>
    </p:spTree>
    <p:custDataLst>
      <p:tags r:id="rId1"/>
    </p:custDataLst>
    <p:extLst>
      <p:ext uri="{BB962C8B-B14F-4D97-AF65-F5344CB8AC3E}">
        <p14:creationId xmlns:p14="http://schemas.microsoft.com/office/powerpoint/2010/main" val="36543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NIH child care reimbursement</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1899630"/>
            <a:ext cx="11252742" cy="4445752"/>
          </a:xfrm>
        </p:spPr>
        <p:txBody>
          <a:bodyPr anchor="t">
            <a:normAutofit/>
          </a:bodyPr>
          <a:lstStyle/>
          <a:p>
            <a:pPr marL="324000" lvl="1" indent="0">
              <a:buNone/>
            </a:pPr>
            <a:r>
              <a:rPr lang="en-US" sz="3600" b="1" dirty="0">
                <a:solidFill>
                  <a:schemeClr val="accent3">
                    <a:lumMod val="50000"/>
                  </a:schemeClr>
                </a:solidFill>
              </a:rPr>
              <a:t>Behind the scenes:</a:t>
            </a:r>
          </a:p>
          <a:p>
            <a:pPr lvl="1">
              <a:buFont typeface="Wingdings" panose="05000000000000000000" pitchFamily="2" charset="2"/>
              <a:buChar char="§"/>
            </a:pPr>
            <a:r>
              <a:rPr lang="en-US" sz="2800" dirty="0"/>
              <a:t>ERT will insert PAF into the Coupa workflow for approval.</a:t>
            </a:r>
          </a:p>
          <a:p>
            <a:pPr lvl="1">
              <a:buFont typeface="Wingdings" panose="05000000000000000000" pitchFamily="2" charset="2"/>
              <a:buChar char="§"/>
            </a:pPr>
            <a:r>
              <a:rPr lang="en-US" sz="2800" dirty="0"/>
              <a:t>PAF is tracking expenditures to </a:t>
            </a:r>
            <a:r>
              <a:rPr lang="en-US" sz="2800" dirty="0" err="1"/>
              <a:t>esure</a:t>
            </a:r>
            <a:r>
              <a:rPr lang="en-US" sz="2800" dirty="0"/>
              <a:t> $2,500/</a:t>
            </a:r>
            <a:r>
              <a:rPr lang="en-US" sz="2800" dirty="0" err="1"/>
              <a:t>yr</a:t>
            </a:r>
            <a:r>
              <a:rPr lang="en-US" sz="2800" dirty="0"/>
              <a:t> per trainee is not exceeded.</a:t>
            </a:r>
          </a:p>
          <a:p>
            <a:pPr lvl="1">
              <a:buFont typeface="Wingdings" panose="05000000000000000000" pitchFamily="2" charset="2"/>
              <a:buChar char="§"/>
            </a:pPr>
            <a:r>
              <a:rPr lang="en-US" sz="2800" dirty="0"/>
              <a:t>ERT will transfer expense information to SDR to process as additional income.  This is taxable income to the trainee.</a:t>
            </a:r>
          </a:p>
        </p:txBody>
      </p:sp>
    </p:spTree>
    <p:custDataLst>
      <p:tags r:id="rId1"/>
    </p:custDataLst>
    <p:extLst>
      <p:ext uri="{BB962C8B-B14F-4D97-AF65-F5344CB8AC3E}">
        <p14:creationId xmlns:p14="http://schemas.microsoft.com/office/powerpoint/2010/main" val="327979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p:txBody>
          <a:bodyPr/>
          <a:lstStyle/>
          <a:p>
            <a:r>
              <a:rPr lang="en-US" dirty="0"/>
              <a:t>Expense transfers and deficit clearing </a:t>
            </a:r>
          </a:p>
        </p:txBody>
      </p:sp>
    </p:spTree>
    <p:custDataLst>
      <p:tags r:id="rId1"/>
    </p:custDataLst>
    <p:extLst>
      <p:ext uri="{BB962C8B-B14F-4D97-AF65-F5344CB8AC3E}">
        <p14:creationId xmlns:p14="http://schemas.microsoft.com/office/powerpoint/2010/main" val="1242977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Deficit Clearing and Closeouts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1899630"/>
            <a:ext cx="11252742" cy="4445752"/>
          </a:xfrm>
        </p:spPr>
        <p:txBody>
          <a:bodyPr anchor="t">
            <a:normAutofit fontScale="92500" lnSpcReduction="20000"/>
          </a:bodyPr>
          <a:lstStyle/>
          <a:p>
            <a:pPr marL="324000" lvl="1" indent="0">
              <a:buNone/>
            </a:pPr>
            <a:r>
              <a:rPr lang="en-US" sz="3500" b="1" dirty="0"/>
              <a:t>Timely financial statements/invoices and deficit clearing are required:</a:t>
            </a:r>
            <a:endParaRPr lang="en-US" sz="1500" u="sng" dirty="0"/>
          </a:p>
          <a:p>
            <a:pPr marL="324000" lvl="1" indent="0">
              <a:buNone/>
            </a:pPr>
            <a:endParaRPr lang="en-US" sz="1300" u="sng" dirty="0"/>
          </a:p>
          <a:p>
            <a:pPr marL="324000" lvl="1" indent="0">
              <a:buNone/>
            </a:pPr>
            <a:r>
              <a:rPr lang="en-US" sz="3900" b="1" u="sng" dirty="0">
                <a:solidFill>
                  <a:schemeClr val="accent3">
                    <a:lumMod val="50000"/>
                  </a:schemeClr>
                </a:solidFill>
              </a:rPr>
              <a:t>Transfers/corrections needed up to $100</a:t>
            </a:r>
            <a:r>
              <a:rPr lang="en-US" sz="2200" b="1" dirty="0">
                <a:solidFill>
                  <a:schemeClr val="accent3">
                    <a:lumMod val="50000"/>
                  </a:schemeClr>
                </a:solidFill>
              </a:rPr>
              <a:t>  </a:t>
            </a:r>
          </a:p>
          <a:p>
            <a:pPr lvl="1">
              <a:buFont typeface="Wingdings" panose="05000000000000000000" pitchFamily="2" charset="2"/>
              <a:buChar char="§"/>
            </a:pPr>
            <a:r>
              <a:rPr lang="en-US" sz="3000" dirty="0"/>
              <a:t>PAF will just process</a:t>
            </a:r>
          </a:p>
          <a:p>
            <a:pPr lvl="1">
              <a:buFont typeface="Wingdings" panose="05000000000000000000" pitchFamily="2" charset="2"/>
              <a:buChar char="§"/>
            </a:pPr>
            <a:r>
              <a:rPr lang="en-US" sz="3000" dirty="0"/>
              <a:t>send an email to the department contact/DMO/PI stating what was cleared</a:t>
            </a:r>
            <a:endParaRPr lang="en-US" sz="1900" dirty="0"/>
          </a:p>
          <a:p>
            <a:pPr lvl="1">
              <a:spcBef>
                <a:spcPts val="0"/>
              </a:spcBef>
              <a:spcAft>
                <a:spcPts val="0"/>
              </a:spcAft>
              <a:buFont typeface="Wingdings" panose="05000000000000000000" pitchFamily="2" charset="2"/>
              <a:buChar char="§"/>
            </a:pPr>
            <a:r>
              <a:rPr lang="en-US" sz="3000" dirty="0"/>
              <a:t> to:</a:t>
            </a:r>
          </a:p>
          <a:p>
            <a:pPr lvl="2">
              <a:spcBef>
                <a:spcPts val="0"/>
              </a:spcBef>
              <a:spcAft>
                <a:spcPts val="0"/>
              </a:spcAft>
              <a:buFont typeface="Wingdings" panose="05000000000000000000" pitchFamily="2" charset="2"/>
              <a:buChar char="§"/>
            </a:pPr>
            <a:r>
              <a:rPr lang="en-US" sz="3000" dirty="0"/>
              <a:t>PI’s contract residual or, if funds are not available, to</a:t>
            </a:r>
          </a:p>
          <a:p>
            <a:pPr lvl="2">
              <a:spcBef>
                <a:spcPts val="0"/>
              </a:spcBef>
              <a:spcAft>
                <a:spcPts val="0"/>
              </a:spcAft>
              <a:buFont typeface="Wingdings" panose="05000000000000000000" pitchFamily="2" charset="2"/>
              <a:buChar char="§"/>
            </a:pPr>
            <a:r>
              <a:rPr lang="en-US" sz="3000" dirty="0"/>
              <a:t>Department’s IDC account</a:t>
            </a:r>
          </a:p>
          <a:p>
            <a:pPr lvl="1"/>
            <a:endParaRPr lang="en-US" sz="2400" dirty="0"/>
          </a:p>
        </p:txBody>
      </p:sp>
    </p:spTree>
    <p:custDataLst>
      <p:tags r:id="rId1"/>
    </p:custDataLst>
    <p:extLst>
      <p:ext uri="{BB962C8B-B14F-4D97-AF65-F5344CB8AC3E}">
        <p14:creationId xmlns:p14="http://schemas.microsoft.com/office/powerpoint/2010/main" val="3701984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Deficit Clearing and Closeouts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1978288"/>
            <a:ext cx="11252742" cy="4445752"/>
          </a:xfrm>
        </p:spPr>
        <p:txBody>
          <a:bodyPr anchor="t">
            <a:normAutofit fontScale="92500" lnSpcReduction="10000"/>
          </a:bodyPr>
          <a:lstStyle/>
          <a:p>
            <a:pPr marL="0" indent="0">
              <a:buNone/>
            </a:pPr>
            <a:r>
              <a:rPr lang="en-US" sz="3500" b="1" u="sng" dirty="0">
                <a:solidFill>
                  <a:schemeClr val="accent3">
                    <a:lumMod val="50000"/>
                  </a:schemeClr>
                </a:solidFill>
              </a:rPr>
              <a:t>Transfers/corrections needed $101 - $5,000 </a:t>
            </a:r>
            <a:r>
              <a:rPr lang="en-US" sz="3500" u="sng" dirty="0">
                <a:solidFill>
                  <a:schemeClr val="accent3">
                    <a:lumMod val="50000"/>
                  </a:schemeClr>
                </a:solidFill>
              </a:rPr>
              <a:t> </a:t>
            </a:r>
            <a:endParaRPr lang="en-US" sz="3500" dirty="0">
              <a:solidFill>
                <a:schemeClr val="accent3">
                  <a:lumMod val="50000"/>
                </a:schemeClr>
              </a:solidFill>
            </a:endParaRPr>
          </a:p>
          <a:p>
            <a:r>
              <a:rPr lang="en-US" sz="2800" dirty="0"/>
              <a:t>1</a:t>
            </a:r>
            <a:r>
              <a:rPr lang="en-US" sz="2800" baseline="30000" dirty="0"/>
              <a:t>st</a:t>
            </a:r>
            <a:r>
              <a:rPr lang="en-US" sz="2800" dirty="0"/>
              <a:t> email to department contact/DMO/PI – request CFS, CTM or other resolution </a:t>
            </a:r>
          </a:p>
          <a:p>
            <a:pPr marL="0" indent="0">
              <a:buNone/>
            </a:pPr>
            <a:r>
              <a:rPr lang="en-US" sz="1050" dirty="0"/>
              <a:t> </a:t>
            </a:r>
            <a:endParaRPr lang="en-US" sz="4400" dirty="0"/>
          </a:p>
          <a:p>
            <a:r>
              <a:rPr lang="en-US" sz="2800" dirty="0"/>
              <a:t>2</a:t>
            </a:r>
            <a:r>
              <a:rPr lang="en-US" sz="2800" baseline="30000" dirty="0"/>
              <a:t>nd</a:t>
            </a:r>
            <a:r>
              <a:rPr lang="en-US" sz="2800" dirty="0"/>
              <a:t> email to department contact/DMO/PI (one week later)  -  Indicating how PAF will process (contract residual or Dept IDC) if no response within one week.</a:t>
            </a:r>
          </a:p>
          <a:p>
            <a:pPr marL="0" indent="0">
              <a:buNone/>
            </a:pPr>
            <a:endParaRPr lang="en-US" sz="1200" dirty="0"/>
          </a:p>
          <a:p>
            <a:r>
              <a:rPr lang="en-US" sz="2800" dirty="0"/>
              <a:t>3</a:t>
            </a:r>
            <a:r>
              <a:rPr lang="en-US" sz="2800" baseline="30000" dirty="0"/>
              <a:t>rd</a:t>
            </a:r>
            <a:r>
              <a:rPr lang="en-US" sz="2800" dirty="0"/>
              <a:t> email to department contact/DMO/PI (one week after 2</a:t>
            </a:r>
            <a:r>
              <a:rPr lang="en-US" sz="2800" baseline="30000" dirty="0"/>
              <a:t>nd</a:t>
            </a:r>
            <a:r>
              <a:rPr lang="en-US" sz="2800" dirty="0"/>
              <a:t> email)  - Indicating how PAF cleared the project and that the expense cannot be moved back onto a sponsored project.</a:t>
            </a:r>
          </a:p>
          <a:p>
            <a:pPr marL="324000" lvl="1" indent="0">
              <a:buNone/>
            </a:pPr>
            <a:endParaRPr lang="en-US" sz="2400" dirty="0"/>
          </a:p>
        </p:txBody>
      </p:sp>
    </p:spTree>
    <p:custDataLst>
      <p:tags r:id="rId1"/>
    </p:custDataLst>
    <p:extLst>
      <p:ext uri="{BB962C8B-B14F-4D97-AF65-F5344CB8AC3E}">
        <p14:creationId xmlns:p14="http://schemas.microsoft.com/office/powerpoint/2010/main" val="1816575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Deficit Clearing and Closeouts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1988120"/>
            <a:ext cx="11252742" cy="4445752"/>
          </a:xfrm>
        </p:spPr>
        <p:txBody>
          <a:bodyPr anchor="t">
            <a:normAutofit fontScale="92500" lnSpcReduction="10000"/>
          </a:bodyPr>
          <a:lstStyle/>
          <a:p>
            <a:pPr marL="0" indent="0">
              <a:buNone/>
            </a:pPr>
            <a:r>
              <a:rPr lang="en-US" sz="3500" b="1" u="sng" dirty="0">
                <a:solidFill>
                  <a:schemeClr val="accent3">
                    <a:lumMod val="50000"/>
                  </a:schemeClr>
                </a:solidFill>
              </a:rPr>
              <a:t>Transfers/corrections needed &gt; $5,000 </a:t>
            </a:r>
            <a:r>
              <a:rPr lang="en-US" sz="2800" u="sng" dirty="0">
                <a:solidFill>
                  <a:schemeClr val="accent3">
                    <a:lumMod val="50000"/>
                  </a:schemeClr>
                </a:solidFill>
              </a:rPr>
              <a:t> </a:t>
            </a:r>
            <a:endParaRPr lang="en-US" sz="2800" dirty="0">
              <a:solidFill>
                <a:schemeClr val="accent3">
                  <a:lumMod val="50000"/>
                </a:schemeClr>
              </a:solidFill>
            </a:endParaRPr>
          </a:p>
          <a:p>
            <a:r>
              <a:rPr lang="en-US" sz="2800" dirty="0"/>
              <a:t>1</a:t>
            </a:r>
            <a:r>
              <a:rPr lang="en-US" sz="2800" baseline="30000" dirty="0"/>
              <a:t>st</a:t>
            </a:r>
            <a:r>
              <a:rPr lang="en-US" sz="2800" dirty="0"/>
              <a:t> email to department contact/DMO/PI – request CFS, CTM or other resolution </a:t>
            </a:r>
          </a:p>
          <a:p>
            <a:pPr marL="0" indent="0">
              <a:buNone/>
            </a:pPr>
            <a:r>
              <a:rPr lang="en-US" sz="1050" dirty="0"/>
              <a:t> </a:t>
            </a:r>
            <a:endParaRPr lang="en-US" sz="4400" dirty="0"/>
          </a:p>
          <a:p>
            <a:r>
              <a:rPr lang="en-US" sz="2800" dirty="0"/>
              <a:t>2</a:t>
            </a:r>
            <a:r>
              <a:rPr lang="en-US" sz="2800" baseline="30000" dirty="0"/>
              <a:t>nd</a:t>
            </a:r>
            <a:r>
              <a:rPr lang="en-US" sz="2800" dirty="0"/>
              <a:t> email to department contact/DMO/PI/Mike Tramonte (two weeks later)  -  Indicating how PAF will process (contract residual or Dept IDC) if no response within two weeks.</a:t>
            </a:r>
          </a:p>
          <a:p>
            <a:pPr marL="0" indent="0">
              <a:buNone/>
            </a:pPr>
            <a:endParaRPr lang="en-US" sz="1200" dirty="0"/>
          </a:p>
          <a:p>
            <a:r>
              <a:rPr lang="en-US" sz="2800" dirty="0"/>
              <a:t>3</a:t>
            </a:r>
            <a:r>
              <a:rPr lang="en-US" sz="2800" baseline="30000" dirty="0"/>
              <a:t>rd</a:t>
            </a:r>
            <a:r>
              <a:rPr lang="en-US" sz="2800" dirty="0"/>
              <a:t> email to department contact/DMO/PI/Mike Tramonte (two weeks after 2</a:t>
            </a:r>
            <a:r>
              <a:rPr lang="en-US" sz="2800" baseline="30000" dirty="0"/>
              <a:t>nd</a:t>
            </a:r>
            <a:r>
              <a:rPr lang="en-US" sz="2800" dirty="0"/>
              <a:t> email)  - Indicating how PAF cleared the project and that the expense cannot be moved back onto a sponsored project.</a:t>
            </a:r>
          </a:p>
          <a:p>
            <a:pPr marL="324000" lvl="1" indent="0">
              <a:buNone/>
            </a:pPr>
            <a:endParaRPr lang="en-US" sz="2400" dirty="0"/>
          </a:p>
        </p:txBody>
      </p:sp>
    </p:spTree>
    <p:custDataLst>
      <p:tags r:id="rId1"/>
    </p:custDataLst>
    <p:extLst>
      <p:ext uri="{BB962C8B-B14F-4D97-AF65-F5344CB8AC3E}">
        <p14:creationId xmlns:p14="http://schemas.microsoft.com/office/powerpoint/2010/main" val="165652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p:txBody>
          <a:bodyPr/>
          <a:lstStyle/>
          <a:p>
            <a:r>
              <a:rPr lang="en-US" dirty="0"/>
              <a:t>NEW STAFF INTRODUCTIONS</a:t>
            </a:r>
          </a:p>
        </p:txBody>
      </p:sp>
    </p:spTree>
    <p:custDataLst>
      <p:tags r:id="rId1"/>
    </p:custDataLst>
    <p:extLst>
      <p:ext uri="{BB962C8B-B14F-4D97-AF65-F5344CB8AC3E}">
        <p14:creationId xmlns:p14="http://schemas.microsoft.com/office/powerpoint/2010/main" val="2187466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Deficit Clearing and Closeouts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69629" y="2096275"/>
            <a:ext cx="11388074" cy="4445752"/>
          </a:xfrm>
        </p:spPr>
        <p:txBody>
          <a:bodyPr anchor="t">
            <a:normAutofit/>
          </a:bodyPr>
          <a:lstStyle/>
          <a:p>
            <a:pPr marL="0" indent="0">
              <a:buNone/>
            </a:pPr>
            <a:r>
              <a:rPr lang="en-US" sz="3000" b="1" u="sng" dirty="0">
                <a:solidFill>
                  <a:schemeClr val="accent3">
                    <a:lumMod val="50000"/>
                  </a:schemeClr>
                </a:solidFill>
              </a:rPr>
              <a:t>Transfer expenses from old to new project # of same grant award</a:t>
            </a:r>
          </a:p>
          <a:p>
            <a:pPr marL="0" indent="0" algn="ctr">
              <a:buNone/>
            </a:pPr>
            <a:r>
              <a:rPr lang="en-US" sz="2800" b="1" dirty="0">
                <a:solidFill>
                  <a:schemeClr val="tx1"/>
                </a:solidFill>
              </a:rPr>
              <a:t>Must be same grant award or same contract</a:t>
            </a:r>
          </a:p>
          <a:p>
            <a:r>
              <a:rPr lang="en-US" sz="2400" dirty="0"/>
              <a:t>Transfer via Journal Entry.  No CTM needed.</a:t>
            </a:r>
          </a:p>
          <a:p>
            <a:r>
              <a:rPr lang="en-US" sz="2400" dirty="0"/>
              <a:t>Journal entry does not get loaded to ECC but PAF adds a note to each effort report stating   “Sal expenses were transferred to the new project # (include the new number)”</a:t>
            </a:r>
          </a:p>
          <a:p>
            <a:pPr marL="0" indent="0">
              <a:buNone/>
            </a:pPr>
            <a:r>
              <a:rPr lang="en-US" sz="2800" b="1" u="sng" dirty="0">
                <a:solidFill>
                  <a:schemeClr val="accent3">
                    <a:lumMod val="50000"/>
                  </a:schemeClr>
                </a:solidFill>
              </a:rPr>
              <a:t>No CTM is needed to transfer expenses between expense accounts on same project</a:t>
            </a:r>
          </a:p>
        </p:txBody>
      </p:sp>
    </p:spTree>
    <p:custDataLst>
      <p:tags r:id="rId1"/>
    </p:custDataLst>
    <p:extLst>
      <p:ext uri="{BB962C8B-B14F-4D97-AF65-F5344CB8AC3E}">
        <p14:creationId xmlns:p14="http://schemas.microsoft.com/office/powerpoint/2010/main" val="2329285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581192" y="3071342"/>
            <a:ext cx="11029615" cy="1497507"/>
          </a:xfrm>
        </p:spPr>
        <p:txBody>
          <a:bodyPr/>
          <a:lstStyle/>
          <a:p>
            <a:r>
              <a:rPr lang="en-US" dirty="0"/>
              <a:t>Effort reporting – tips and reminders</a:t>
            </a:r>
          </a:p>
        </p:txBody>
      </p:sp>
    </p:spTree>
    <p:custDataLst>
      <p:tags r:id="rId1"/>
    </p:custDataLst>
    <p:extLst>
      <p:ext uri="{BB962C8B-B14F-4D97-AF65-F5344CB8AC3E}">
        <p14:creationId xmlns:p14="http://schemas.microsoft.com/office/powerpoint/2010/main" val="1967821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Effort Time line</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581192" y="1614692"/>
            <a:ext cx="11141177" cy="5140708"/>
          </a:xfrm>
        </p:spPr>
        <p:txBody>
          <a:bodyPr>
            <a:normAutofit/>
          </a:bodyPr>
          <a:lstStyle/>
          <a:p>
            <a:pPr lvl="6"/>
            <a:r>
              <a:rPr lang="en-US" sz="2000" dirty="0"/>
              <a:t>SPA Effort Team is currently preparing the system:</a:t>
            </a:r>
          </a:p>
          <a:p>
            <a:pPr lvl="7">
              <a:spcBef>
                <a:spcPts val="0"/>
              </a:spcBef>
              <a:spcAft>
                <a:spcPts val="0"/>
              </a:spcAft>
            </a:pPr>
            <a:r>
              <a:rPr lang="en-US" sz="2000" dirty="0"/>
              <a:t>Confirming Automatic Email language and timing</a:t>
            </a:r>
          </a:p>
          <a:p>
            <a:pPr lvl="7">
              <a:spcBef>
                <a:spcPts val="0"/>
              </a:spcBef>
              <a:spcAft>
                <a:spcPts val="0"/>
              </a:spcAft>
            </a:pPr>
            <a:r>
              <a:rPr lang="en-US" sz="2000" dirty="0"/>
              <a:t>Data load Validation</a:t>
            </a:r>
          </a:p>
          <a:p>
            <a:pPr lvl="7">
              <a:spcBef>
                <a:spcPts val="0"/>
              </a:spcBef>
              <a:spcAft>
                <a:spcPts val="0"/>
              </a:spcAft>
            </a:pPr>
            <a:r>
              <a:rPr lang="en-US" sz="2000" dirty="0" err="1"/>
              <a:t>InfoEd</a:t>
            </a:r>
            <a:r>
              <a:rPr lang="en-US" sz="2000" dirty="0"/>
              <a:t> preparing Effort Commitment extract</a:t>
            </a:r>
          </a:p>
          <a:p>
            <a:pPr lvl="7">
              <a:spcBef>
                <a:spcPts val="0"/>
              </a:spcBef>
              <a:spcAft>
                <a:spcPts val="0"/>
              </a:spcAft>
            </a:pPr>
            <a:endParaRPr lang="en-US" sz="2000" dirty="0"/>
          </a:p>
          <a:p>
            <a:pPr lvl="7">
              <a:spcBef>
                <a:spcPts val="0"/>
              </a:spcBef>
              <a:spcAft>
                <a:spcPts val="0"/>
              </a:spcAft>
            </a:pPr>
            <a:endParaRPr lang="en-US" sz="2000" dirty="0"/>
          </a:p>
          <a:p>
            <a:pPr lvl="7">
              <a:spcBef>
                <a:spcPts val="0"/>
              </a:spcBef>
              <a:spcAft>
                <a:spcPts val="0"/>
              </a:spcAft>
            </a:pPr>
            <a:endParaRPr lang="en-US" sz="2000" dirty="0"/>
          </a:p>
          <a:p>
            <a:pPr marL="324000" lvl="1" indent="0">
              <a:buNone/>
            </a:pPr>
            <a:r>
              <a:rPr lang="en-US" sz="2400" dirty="0"/>
              <a:t>		</a:t>
            </a:r>
          </a:p>
          <a:p>
            <a:pPr marL="324000" lvl="1" indent="0">
              <a:buNone/>
            </a:pPr>
            <a:endParaRPr lang="en-US" sz="2200" dirty="0"/>
          </a:p>
          <a:p>
            <a:pPr marL="324000" lvl="1" indent="0">
              <a:buNone/>
            </a:pPr>
            <a:endParaRPr lang="en-US" sz="2400" dirty="0"/>
          </a:p>
          <a:p>
            <a:pPr marL="324000" lvl="1" indent="0">
              <a:buNone/>
            </a:pPr>
            <a:endParaRPr lang="en-US" sz="2400" dirty="0"/>
          </a:p>
        </p:txBody>
      </p:sp>
      <p:sp>
        <p:nvSpPr>
          <p:cNvPr id="4" name="Arrow: Right 2">
            <a:extLst>
              <a:ext uri="{FF2B5EF4-FFF2-40B4-BE49-F238E27FC236}">
                <a16:creationId xmlns:a16="http://schemas.microsoft.com/office/drawing/2014/main" id="{3DABBFD5-8C67-4D01-9090-045C5522AC1F}"/>
              </a:ext>
            </a:extLst>
          </p:cNvPr>
          <p:cNvSpPr>
            <a:spLocks noChangeArrowheads="1"/>
          </p:cNvSpPr>
          <p:nvPr/>
        </p:nvSpPr>
        <p:spPr bwMode="auto">
          <a:xfrm>
            <a:off x="581192" y="2422995"/>
            <a:ext cx="1986158" cy="622451"/>
          </a:xfrm>
          <a:prstGeom prst="rightArrow">
            <a:avLst>
              <a:gd name="adj1" fmla="val 50000"/>
              <a:gd name="adj2" fmla="val 50054"/>
            </a:avLst>
          </a:prstGeom>
          <a:solidFill>
            <a:srgbClr val="A5A5A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SPA Effort Team</a:t>
            </a:r>
            <a:endParaRPr kumimoji="0" lang="en-US" altLang="en-US" sz="1400" b="1" i="0" u="none" strike="noStrike" cap="none" normalizeH="0" baseline="0" dirty="0">
              <a:ln>
                <a:noFill/>
              </a:ln>
              <a:solidFill>
                <a:schemeClr val="tx1"/>
              </a:solidFill>
              <a:effectLst/>
              <a:latin typeface="Arial" panose="020B0604020202020204" pitchFamily="34" charset="0"/>
            </a:endParaRPr>
          </a:p>
        </p:txBody>
      </p:sp>
      <p:grpSp>
        <p:nvGrpSpPr>
          <p:cNvPr id="23" name="Group 22">
            <a:extLst>
              <a:ext uri="{FF2B5EF4-FFF2-40B4-BE49-F238E27FC236}">
                <a16:creationId xmlns:a16="http://schemas.microsoft.com/office/drawing/2014/main" id="{72EF0EF6-A156-43F9-8EB1-D0AF2FB4A5DE}"/>
              </a:ext>
            </a:extLst>
          </p:cNvPr>
          <p:cNvGrpSpPr/>
          <p:nvPr/>
        </p:nvGrpSpPr>
        <p:grpSpPr>
          <a:xfrm>
            <a:off x="1947048" y="3593985"/>
            <a:ext cx="9929265" cy="1398793"/>
            <a:chOff x="227307" y="0"/>
            <a:chExt cx="5918823" cy="482600"/>
          </a:xfrm>
        </p:grpSpPr>
        <p:sp>
          <p:nvSpPr>
            <p:cNvPr id="24" name="Arrow: Chevron 23">
              <a:extLst>
                <a:ext uri="{FF2B5EF4-FFF2-40B4-BE49-F238E27FC236}">
                  <a16:creationId xmlns:a16="http://schemas.microsoft.com/office/drawing/2014/main" id="{BC1227AC-0C51-46F9-9EBA-EED7CAB564AE}"/>
                </a:ext>
              </a:extLst>
            </p:cNvPr>
            <p:cNvSpPr/>
            <p:nvPr/>
          </p:nvSpPr>
          <p:spPr>
            <a:xfrm>
              <a:off x="227307" y="75409"/>
              <a:ext cx="1269604" cy="322678"/>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solidFill>
                    <a:srgbClr val="FFFFFF"/>
                  </a:solidFill>
                  <a:effectLst/>
                  <a:ea typeface="Calibri" panose="020F0502020204030204" pitchFamily="34" charset="0"/>
                  <a:cs typeface="Times New Roman" panose="02020603050405020304" pitchFamily="18" charset="0"/>
                </a:rPr>
                <a:t>Period of Performance ends </a:t>
              </a:r>
              <a:endParaRPr lang="en-US" sz="1400" dirty="0">
                <a:effectLst/>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id="{C64BF07E-416A-40B0-A16C-7C395F7A09B4}"/>
                </a:ext>
              </a:extLst>
            </p:cNvPr>
            <p:cNvSpPr/>
            <p:nvPr/>
          </p:nvSpPr>
          <p:spPr>
            <a:xfrm>
              <a:off x="1391274" y="69289"/>
              <a:ext cx="1092200" cy="340360"/>
            </a:xfrm>
            <a:prstGeom prst="chevron">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ea typeface="Calibri" panose="020F0502020204030204" pitchFamily="34" charset="0"/>
                  <a:cs typeface="Times New Roman" panose="02020603050405020304" pitchFamily="18" charset="0"/>
                </a:rPr>
                <a:t>Final Payroll loads to ECC</a:t>
              </a:r>
            </a:p>
          </p:txBody>
        </p:sp>
        <p:sp>
          <p:nvSpPr>
            <p:cNvPr id="26" name="Arrow: Chevron 25">
              <a:extLst>
                <a:ext uri="{FF2B5EF4-FFF2-40B4-BE49-F238E27FC236}">
                  <a16:creationId xmlns:a16="http://schemas.microsoft.com/office/drawing/2014/main" id="{B80858A8-DD02-4DBB-A8C1-EF753F33D83D}"/>
                </a:ext>
              </a:extLst>
            </p:cNvPr>
            <p:cNvSpPr/>
            <p:nvPr/>
          </p:nvSpPr>
          <p:spPr>
            <a:xfrm>
              <a:off x="2433320" y="71120"/>
              <a:ext cx="1214120" cy="335280"/>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solidFill>
                    <a:schemeClr val="tx1"/>
                  </a:solidFill>
                  <a:effectLst/>
                  <a:ea typeface="Calibri" panose="020F0502020204030204" pitchFamily="34" charset="0"/>
                  <a:cs typeface="Times New Roman" panose="02020603050405020304" pitchFamily="18" charset="0"/>
                </a:rPr>
                <a:t> Pre-Review Period Opens</a:t>
              </a:r>
            </a:p>
          </p:txBody>
        </p:sp>
        <p:sp>
          <p:nvSpPr>
            <p:cNvPr id="28" name="Arrow: Chevron 27">
              <a:extLst>
                <a:ext uri="{FF2B5EF4-FFF2-40B4-BE49-F238E27FC236}">
                  <a16:creationId xmlns:a16="http://schemas.microsoft.com/office/drawing/2014/main" id="{631B5E4E-9B77-4F49-B0C5-565E1DA71A05}"/>
                </a:ext>
              </a:extLst>
            </p:cNvPr>
            <p:cNvSpPr/>
            <p:nvPr/>
          </p:nvSpPr>
          <p:spPr>
            <a:xfrm>
              <a:off x="3517498" y="75409"/>
              <a:ext cx="1132840" cy="340360"/>
            </a:xfrm>
            <a:prstGeom prst="chevro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solidFill>
                    <a:schemeClr val="tx1"/>
                  </a:solidFill>
                  <a:effectLst/>
                  <a:ea typeface="Calibri" panose="020F0502020204030204" pitchFamily="34" charset="0"/>
                  <a:cs typeface="Times New Roman" panose="02020603050405020304" pitchFamily="18" charset="0"/>
                </a:rPr>
                <a:t>Effort Period Opens</a:t>
              </a:r>
            </a:p>
          </p:txBody>
        </p:sp>
        <p:sp>
          <p:nvSpPr>
            <p:cNvPr id="29" name="Arrow: Chevron 28">
              <a:extLst>
                <a:ext uri="{FF2B5EF4-FFF2-40B4-BE49-F238E27FC236}">
                  <a16:creationId xmlns:a16="http://schemas.microsoft.com/office/drawing/2014/main" id="{CCE7B4A4-B037-493E-A73A-1BBB08DAD0A8}"/>
                </a:ext>
              </a:extLst>
            </p:cNvPr>
            <p:cNvSpPr/>
            <p:nvPr/>
          </p:nvSpPr>
          <p:spPr>
            <a:xfrm>
              <a:off x="4497448" y="0"/>
              <a:ext cx="1648682" cy="482600"/>
            </a:xfrm>
            <a:prstGeom prst="chevron">
              <a:avLst/>
            </a:prstGeom>
            <a:solidFill>
              <a:srgbClr val="FF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1400" dirty="0">
                  <a:effectLst/>
                  <a:latin typeface="Gill Sans MT" panose="020B0502020104020203" pitchFamily="34" charset="0"/>
                  <a:ea typeface="Calibri" panose="020F0502020204030204" pitchFamily="34" charset="0"/>
                  <a:cs typeface="Times New Roman" panose="02020603050405020304" pitchFamily="18" charset="0"/>
                </a:rPr>
                <a:t>Process &amp; Reconcile Effort Statements * </a:t>
              </a:r>
            </a:p>
          </p:txBody>
        </p:sp>
      </p:grpSp>
      <p:sp>
        <p:nvSpPr>
          <p:cNvPr id="7" name="Rectangle 10">
            <a:extLst>
              <a:ext uri="{FF2B5EF4-FFF2-40B4-BE49-F238E27FC236}">
                <a16:creationId xmlns:a16="http://schemas.microsoft.com/office/drawing/2014/main" id="{FACC0BC8-7A29-4811-A7BA-C9DCFC23733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9">
            <a:extLst>
              <a:ext uri="{FF2B5EF4-FFF2-40B4-BE49-F238E27FC236}">
                <a16:creationId xmlns:a16="http://schemas.microsoft.com/office/drawing/2014/main" id="{DC687566-2F29-4323-90F0-0EC124FF08B6}"/>
              </a:ext>
            </a:extLst>
          </p:cNvPr>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14721ED8-5E95-49F6-A1F2-1A0CF4FEA9EE}"/>
              </a:ext>
            </a:extLst>
          </p:cNvPr>
          <p:cNvSpPr txBox="1"/>
          <p:nvPr/>
        </p:nvSpPr>
        <p:spPr>
          <a:xfrm>
            <a:off x="2309744" y="3579291"/>
            <a:ext cx="1138453" cy="246221"/>
          </a:xfrm>
          <a:prstGeom prst="rect">
            <a:avLst/>
          </a:prstGeom>
          <a:noFill/>
        </p:spPr>
        <p:txBody>
          <a:bodyPr wrap="none" rtlCol="0">
            <a:spAutoFit/>
          </a:bodyPr>
          <a:lstStyle/>
          <a:p>
            <a:r>
              <a:rPr lang="en-US" sz="1000" b="1" dirty="0">
                <a:solidFill>
                  <a:srgbClr val="0070C0"/>
                </a:solidFill>
              </a:rPr>
              <a:t>August 31, 2022</a:t>
            </a:r>
          </a:p>
        </p:txBody>
      </p:sp>
      <p:sp>
        <p:nvSpPr>
          <p:cNvPr id="30" name="TextBox 29">
            <a:extLst>
              <a:ext uri="{FF2B5EF4-FFF2-40B4-BE49-F238E27FC236}">
                <a16:creationId xmlns:a16="http://schemas.microsoft.com/office/drawing/2014/main" id="{48F1F375-2FF5-4F30-B816-B4FF54324744}"/>
              </a:ext>
            </a:extLst>
          </p:cNvPr>
          <p:cNvSpPr txBox="1"/>
          <p:nvPr/>
        </p:nvSpPr>
        <p:spPr>
          <a:xfrm>
            <a:off x="3928071" y="3566333"/>
            <a:ext cx="1314784" cy="246221"/>
          </a:xfrm>
          <a:prstGeom prst="rect">
            <a:avLst/>
          </a:prstGeom>
          <a:noFill/>
        </p:spPr>
        <p:txBody>
          <a:bodyPr wrap="none" rtlCol="0">
            <a:spAutoFit/>
          </a:bodyPr>
          <a:lstStyle/>
          <a:p>
            <a:r>
              <a:rPr lang="en-US" sz="1000" b="1" dirty="0">
                <a:solidFill>
                  <a:srgbClr val="0070C0"/>
                </a:solidFill>
              </a:rPr>
              <a:t>September 7, 2022</a:t>
            </a:r>
          </a:p>
        </p:txBody>
      </p:sp>
      <p:grpSp>
        <p:nvGrpSpPr>
          <p:cNvPr id="41" name="Group 40">
            <a:extLst>
              <a:ext uri="{FF2B5EF4-FFF2-40B4-BE49-F238E27FC236}">
                <a16:creationId xmlns:a16="http://schemas.microsoft.com/office/drawing/2014/main" id="{1B1C1CFF-C8BE-487C-B808-C6F82A9CBD0B}"/>
              </a:ext>
            </a:extLst>
          </p:cNvPr>
          <p:cNvGrpSpPr/>
          <p:nvPr/>
        </p:nvGrpSpPr>
        <p:grpSpPr>
          <a:xfrm>
            <a:off x="947057" y="4750145"/>
            <a:ext cx="6471549" cy="1223810"/>
            <a:chOff x="594649" y="4771917"/>
            <a:chExt cx="6984447" cy="1219616"/>
          </a:xfrm>
        </p:grpSpPr>
        <p:sp>
          <p:nvSpPr>
            <p:cNvPr id="11" name="Oval 10">
              <a:extLst>
                <a:ext uri="{FF2B5EF4-FFF2-40B4-BE49-F238E27FC236}">
                  <a16:creationId xmlns:a16="http://schemas.microsoft.com/office/drawing/2014/main" id="{9B8CE200-382E-469B-BB4E-6D65E8C4B390}"/>
                </a:ext>
              </a:extLst>
            </p:cNvPr>
            <p:cNvSpPr/>
            <p:nvPr/>
          </p:nvSpPr>
          <p:spPr>
            <a:xfrm>
              <a:off x="5395317" y="5199751"/>
              <a:ext cx="2183779" cy="791782"/>
            </a:xfrm>
            <a:prstGeom prst="ellipse">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0070C0"/>
                  </a:solidFill>
                </a:rPr>
                <a:t>Review and Prepare Effort Statements</a:t>
              </a:r>
            </a:p>
          </p:txBody>
        </p:sp>
        <p:sp>
          <p:nvSpPr>
            <p:cNvPr id="6" name="Arrow: Right 3">
              <a:extLst>
                <a:ext uri="{FF2B5EF4-FFF2-40B4-BE49-F238E27FC236}">
                  <a16:creationId xmlns:a16="http://schemas.microsoft.com/office/drawing/2014/main" id="{6CA33D48-91A4-46E9-9D5C-D0C58A799681}"/>
                </a:ext>
              </a:extLst>
            </p:cNvPr>
            <p:cNvSpPr>
              <a:spLocks noChangeArrowheads="1"/>
            </p:cNvSpPr>
            <p:nvPr/>
          </p:nvSpPr>
          <p:spPr bwMode="auto">
            <a:xfrm>
              <a:off x="594649" y="5375262"/>
              <a:ext cx="4894322" cy="463842"/>
            </a:xfrm>
            <a:prstGeom prst="rightArrow">
              <a:avLst>
                <a:gd name="adj1" fmla="val 50000"/>
                <a:gd name="adj2" fmla="val 50073"/>
              </a:avLst>
            </a:prstGeom>
            <a:solidFill>
              <a:srgbClr val="99CCFF"/>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Effort Coordinators</a:t>
              </a:r>
              <a:endParaRPr kumimoji="0" lang="en-US" altLang="en-US" sz="1400" b="1" i="0" u="none" strike="noStrike" cap="none" normalizeH="0" baseline="0" dirty="0">
                <a:ln>
                  <a:noFill/>
                </a:ln>
                <a:solidFill>
                  <a:srgbClr val="0070C0"/>
                </a:solidFill>
                <a:effectLst/>
                <a:latin typeface="Arial" panose="020B0604020202020204" pitchFamily="34" charset="0"/>
              </a:endParaRPr>
            </a:p>
          </p:txBody>
        </p:sp>
        <p:sp>
          <p:nvSpPr>
            <p:cNvPr id="38" name="Arrow: Up-Down 37">
              <a:extLst>
                <a:ext uri="{FF2B5EF4-FFF2-40B4-BE49-F238E27FC236}">
                  <a16:creationId xmlns:a16="http://schemas.microsoft.com/office/drawing/2014/main" id="{75DE1CC8-1BDF-471C-BD52-07718F844F2D}"/>
                </a:ext>
              </a:extLst>
            </p:cNvPr>
            <p:cNvSpPr/>
            <p:nvPr/>
          </p:nvSpPr>
          <p:spPr>
            <a:xfrm>
              <a:off x="6373322" y="4771917"/>
              <a:ext cx="202413" cy="471392"/>
            </a:xfrm>
            <a:prstGeom prst="upDownArrow">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045A373-B228-48AF-AE2C-5161E0C9F7DC}"/>
              </a:ext>
            </a:extLst>
          </p:cNvPr>
          <p:cNvGrpSpPr/>
          <p:nvPr/>
        </p:nvGrpSpPr>
        <p:grpSpPr>
          <a:xfrm>
            <a:off x="947057" y="4811502"/>
            <a:ext cx="8419953" cy="1804005"/>
            <a:chOff x="947057" y="4811502"/>
            <a:chExt cx="8419953" cy="1804005"/>
          </a:xfrm>
        </p:grpSpPr>
        <p:sp>
          <p:nvSpPr>
            <p:cNvPr id="5" name="Arrow: Right 1">
              <a:extLst>
                <a:ext uri="{FF2B5EF4-FFF2-40B4-BE49-F238E27FC236}">
                  <a16:creationId xmlns:a16="http://schemas.microsoft.com/office/drawing/2014/main" id="{376C9065-C3F6-4049-AC8A-471685D0F6F0}"/>
                </a:ext>
              </a:extLst>
            </p:cNvPr>
            <p:cNvSpPr>
              <a:spLocks noChangeArrowheads="1"/>
            </p:cNvSpPr>
            <p:nvPr/>
          </p:nvSpPr>
          <p:spPr bwMode="auto">
            <a:xfrm>
              <a:off x="947057" y="6046977"/>
              <a:ext cx="6577610" cy="381769"/>
            </a:xfrm>
            <a:prstGeom prst="rightArrow">
              <a:avLst>
                <a:gd name="adj1" fmla="val 50000"/>
                <a:gd name="adj2" fmla="val 49997"/>
              </a:avLst>
            </a:prstGeom>
            <a:solidFill>
              <a:schemeClr val="accent3"/>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Primary Individuals</a:t>
              </a:r>
              <a:endParaRPr kumimoji="0" lang="en-US" altLang="en-US" sz="1400" b="1" i="0" u="none" strike="noStrike" cap="none" normalizeH="0" baseline="0" dirty="0">
                <a:ln>
                  <a:noFill/>
                </a:ln>
                <a:solidFill>
                  <a:schemeClr val="accent1">
                    <a:lumMod val="75000"/>
                  </a:schemeClr>
                </a:solidFill>
                <a:effectLst/>
                <a:latin typeface="Arial" panose="020B0604020202020204" pitchFamily="34" charset="0"/>
              </a:endParaRPr>
            </a:p>
          </p:txBody>
        </p:sp>
        <p:sp>
          <p:nvSpPr>
            <p:cNvPr id="39" name="Oval 38">
              <a:extLst>
                <a:ext uri="{FF2B5EF4-FFF2-40B4-BE49-F238E27FC236}">
                  <a16:creationId xmlns:a16="http://schemas.microsoft.com/office/drawing/2014/main" id="{29628189-B03B-4F59-8173-202947BF364E}"/>
                </a:ext>
              </a:extLst>
            </p:cNvPr>
            <p:cNvSpPr/>
            <p:nvPr/>
          </p:nvSpPr>
          <p:spPr>
            <a:xfrm>
              <a:off x="7428875" y="5821002"/>
              <a:ext cx="1938135" cy="7945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75000"/>
                    </a:schemeClr>
                  </a:solidFill>
                </a:rPr>
                <a:t>Certify Effort &amp; Project Statements</a:t>
              </a:r>
            </a:p>
          </p:txBody>
        </p:sp>
        <p:sp>
          <p:nvSpPr>
            <p:cNvPr id="40" name="Arrow: Up-Down 39">
              <a:extLst>
                <a:ext uri="{FF2B5EF4-FFF2-40B4-BE49-F238E27FC236}">
                  <a16:creationId xmlns:a16="http://schemas.microsoft.com/office/drawing/2014/main" id="{17A79DE4-FA9B-456B-8C7D-7CC1DF2248E0}"/>
                </a:ext>
              </a:extLst>
            </p:cNvPr>
            <p:cNvSpPr/>
            <p:nvPr/>
          </p:nvSpPr>
          <p:spPr>
            <a:xfrm>
              <a:off x="8172617" y="4811502"/>
              <a:ext cx="178292" cy="1009500"/>
            </a:xfrm>
            <a:prstGeom prst="up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163188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5BEDAF1-C5BC-4344-86EC-5B003897ACA2}"/>
              </a:ext>
            </a:extLst>
          </p:cNvPr>
          <p:cNvGrpSpPr/>
          <p:nvPr/>
        </p:nvGrpSpPr>
        <p:grpSpPr>
          <a:xfrm>
            <a:off x="1579581" y="3524089"/>
            <a:ext cx="5572714" cy="922185"/>
            <a:chOff x="0" y="0"/>
            <a:chExt cx="5572714" cy="947566"/>
          </a:xfrm>
        </p:grpSpPr>
        <p:sp>
          <p:nvSpPr>
            <p:cNvPr id="15" name="Text Box 2">
              <a:extLst>
                <a:ext uri="{FF2B5EF4-FFF2-40B4-BE49-F238E27FC236}">
                  <a16:creationId xmlns:a16="http://schemas.microsoft.com/office/drawing/2014/main" id="{39675178-8C2A-49F2-B7B5-EF6BF31C0424}"/>
                </a:ext>
              </a:extLst>
            </p:cNvPr>
            <p:cNvSpPr txBox="1"/>
            <p:nvPr/>
          </p:nvSpPr>
          <p:spPr>
            <a:xfrm>
              <a:off x="0" y="129540"/>
              <a:ext cx="944880" cy="7010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Department submits CTM to PAF</a:t>
              </a:r>
            </a:p>
          </p:txBody>
        </p:sp>
        <p:sp>
          <p:nvSpPr>
            <p:cNvPr id="16" name="Text Box 3">
              <a:extLst>
                <a:ext uri="{FF2B5EF4-FFF2-40B4-BE49-F238E27FC236}">
                  <a16:creationId xmlns:a16="http://schemas.microsoft.com/office/drawing/2014/main" id="{956ACCF8-598C-4493-B412-F9023D14EDE8}"/>
                </a:ext>
              </a:extLst>
            </p:cNvPr>
            <p:cNvSpPr txBox="1"/>
            <p:nvPr/>
          </p:nvSpPr>
          <p:spPr>
            <a:xfrm>
              <a:off x="1524000" y="0"/>
              <a:ext cx="967740" cy="8534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PAF approves CTM then notifies the Department</a:t>
              </a:r>
            </a:p>
          </p:txBody>
        </p:sp>
        <p:sp>
          <p:nvSpPr>
            <p:cNvPr id="17" name="Text Box 4">
              <a:extLst>
                <a:ext uri="{FF2B5EF4-FFF2-40B4-BE49-F238E27FC236}">
                  <a16:creationId xmlns:a16="http://schemas.microsoft.com/office/drawing/2014/main" id="{9F57EBAB-FDD0-4E8E-90D0-48B7575E9B8A}"/>
                </a:ext>
              </a:extLst>
            </p:cNvPr>
            <p:cNvSpPr txBox="1"/>
            <p:nvPr/>
          </p:nvSpPr>
          <p:spPr>
            <a:xfrm>
              <a:off x="2910840" y="0"/>
              <a:ext cx="1226820" cy="830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Department submits PASS form in PeopleSoft HCM</a:t>
              </a:r>
            </a:p>
          </p:txBody>
        </p:sp>
        <p:sp>
          <p:nvSpPr>
            <p:cNvPr id="18" name="Text Box 5">
              <a:extLst>
                <a:ext uri="{FF2B5EF4-FFF2-40B4-BE49-F238E27FC236}">
                  <a16:creationId xmlns:a16="http://schemas.microsoft.com/office/drawing/2014/main" id="{42C6F906-36D1-4DC4-8986-D77F9F9CC122}"/>
                </a:ext>
              </a:extLst>
            </p:cNvPr>
            <p:cNvSpPr txBox="1"/>
            <p:nvPr/>
          </p:nvSpPr>
          <p:spPr>
            <a:xfrm>
              <a:off x="4345894" y="116986"/>
              <a:ext cx="1226820" cy="830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PAF approves PASS form in PeopleSoft HCM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How does the retro process impact Effort</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78972" y="1899629"/>
            <a:ext cx="11243398" cy="4642685"/>
          </a:xfrm>
        </p:spPr>
        <p:txBody>
          <a:bodyPr>
            <a:normAutofit/>
          </a:bodyPr>
          <a:lstStyle/>
          <a:p>
            <a:pPr lvl="1"/>
            <a:r>
              <a:rPr lang="en-US" sz="2400" dirty="0"/>
              <a:t>When are CTMs posted to ECC?</a:t>
            </a:r>
          </a:p>
          <a:p>
            <a:pPr lvl="1"/>
            <a:r>
              <a:rPr lang="en-US" sz="2400" dirty="0"/>
              <a:t>CTMs go through the following steps before posting to ECC:</a:t>
            </a:r>
          </a:p>
          <a:p>
            <a:pPr marL="324000" lvl="1" indent="0">
              <a:buNone/>
            </a:pPr>
            <a:r>
              <a:rPr lang="en-US" sz="2400" dirty="0"/>
              <a:t>		</a:t>
            </a:r>
          </a:p>
          <a:p>
            <a:pPr marL="324000" lvl="1" indent="0">
              <a:buNone/>
            </a:pPr>
            <a:endParaRPr lang="en-US" sz="2200" dirty="0"/>
          </a:p>
          <a:p>
            <a:pPr marL="324000" lvl="1" indent="0">
              <a:buNone/>
            </a:pPr>
            <a:endParaRPr lang="en-US" sz="2400" dirty="0"/>
          </a:p>
          <a:p>
            <a:pPr lvl="1"/>
            <a:endParaRPr lang="en-US" sz="2400" dirty="0"/>
          </a:p>
          <a:p>
            <a:pPr lvl="1"/>
            <a:endParaRPr lang="en-US" sz="2400" dirty="0"/>
          </a:p>
          <a:p>
            <a:pPr lvl="1"/>
            <a:r>
              <a:rPr lang="en-US" sz="2400" dirty="0"/>
              <a:t>Ensure your department’s financial staff have submitted a PASS form</a:t>
            </a:r>
          </a:p>
        </p:txBody>
      </p:sp>
      <p:grpSp>
        <p:nvGrpSpPr>
          <p:cNvPr id="27" name="Group 26">
            <a:extLst>
              <a:ext uri="{FF2B5EF4-FFF2-40B4-BE49-F238E27FC236}">
                <a16:creationId xmlns:a16="http://schemas.microsoft.com/office/drawing/2014/main" id="{692372EB-1D46-4540-AD8C-4B85316596B7}"/>
              </a:ext>
            </a:extLst>
          </p:cNvPr>
          <p:cNvGrpSpPr/>
          <p:nvPr/>
        </p:nvGrpSpPr>
        <p:grpSpPr>
          <a:xfrm>
            <a:off x="1476555" y="4053003"/>
            <a:ext cx="9882857" cy="1523999"/>
            <a:chOff x="1026523" y="4386942"/>
            <a:chExt cx="9994873" cy="1523999"/>
          </a:xfrm>
        </p:grpSpPr>
        <p:pic>
          <p:nvPicPr>
            <p:cNvPr id="13" name="Picture 12">
              <a:extLst>
                <a:ext uri="{FF2B5EF4-FFF2-40B4-BE49-F238E27FC236}">
                  <a16:creationId xmlns:a16="http://schemas.microsoft.com/office/drawing/2014/main" id="{15DA9FE0-5225-41EE-9500-3885C577DC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523" y="4617508"/>
              <a:ext cx="6201591" cy="1141035"/>
            </a:xfrm>
            <a:prstGeom prst="rect">
              <a:avLst/>
            </a:prstGeom>
            <a:noFill/>
          </p:spPr>
        </p:pic>
        <p:sp>
          <p:nvSpPr>
            <p:cNvPr id="19" name="Rectangle: Rounded Corners 18">
              <a:extLst>
                <a:ext uri="{FF2B5EF4-FFF2-40B4-BE49-F238E27FC236}">
                  <a16:creationId xmlns:a16="http://schemas.microsoft.com/office/drawing/2014/main" id="{4955704E-3949-4EFD-9377-65879F3CF7BC}"/>
                </a:ext>
              </a:extLst>
            </p:cNvPr>
            <p:cNvSpPr/>
            <p:nvPr/>
          </p:nvSpPr>
          <p:spPr>
            <a:xfrm>
              <a:off x="7343045" y="4386942"/>
              <a:ext cx="1698172" cy="15239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SDR Team processes Retro PASS forms once a month</a:t>
              </a:r>
            </a:p>
          </p:txBody>
        </p:sp>
        <p:sp>
          <p:nvSpPr>
            <p:cNvPr id="20" name="Arrow: Pentagon 19">
              <a:extLst>
                <a:ext uri="{FF2B5EF4-FFF2-40B4-BE49-F238E27FC236}">
                  <a16:creationId xmlns:a16="http://schemas.microsoft.com/office/drawing/2014/main" id="{AA57CD3B-C1A3-4B40-90FF-46E24C640FA9}"/>
                </a:ext>
              </a:extLst>
            </p:cNvPr>
            <p:cNvSpPr/>
            <p:nvPr/>
          </p:nvSpPr>
          <p:spPr>
            <a:xfrm>
              <a:off x="9391484" y="4589548"/>
              <a:ext cx="1629912" cy="1118787"/>
            </a:xfrm>
            <a:prstGeom prst="homePlate">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0070C0"/>
                  </a:solidFill>
                </a:rPr>
                <a:t>Retro transactions load to ECC</a:t>
              </a:r>
            </a:p>
          </p:txBody>
        </p:sp>
        <p:cxnSp>
          <p:nvCxnSpPr>
            <p:cNvPr id="22" name="Straight Arrow Connector 21">
              <a:extLst>
                <a:ext uri="{FF2B5EF4-FFF2-40B4-BE49-F238E27FC236}">
                  <a16:creationId xmlns:a16="http://schemas.microsoft.com/office/drawing/2014/main" id="{579674C4-3570-42A0-B790-F889E3949F1A}"/>
                </a:ext>
              </a:extLst>
            </p:cNvPr>
            <p:cNvCxnSpPr>
              <a:cxnSpLocks/>
              <a:stCxn id="19" idx="3"/>
              <a:endCxn id="20" idx="1"/>
            </p:cNvCxnSpPr>
            <p:nvPr/>
          </p:nvCxnSpPr>
          <p:spPr>
            <a:xfrm>
              <a:off x="9041217" y="5148942"/>
              <a:ext cx="3502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93337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4549-7EA0-4F71-B82D-21C60C1C09E6}"/>
              </a:ext>
            </a:extLst>
          </p:cNvPr>
          <p:cNvSpPr>
            <a:spLocks noGrp="1"/>
          </p:cNvSpPr>
          <p:nvPr>
            <p:ph type="title"/>
          </p:nvPr>
        </p:nvSpPr>
        <p:spPr/>
        <p:txBody>
          <a:bodyPr/>
          <a:lstStyle/>
          <a:p>
            <a:pPr algn="ctr"/>
            <a:r>
              <a:rPr lang="en-US" dirty="0"/>
              <a:t>Effort Commitment</a:t>
            </a:r>
            <a:br>
              <a:rPr lang="en-US" dirty="0"/>
            </a:br>
            <a:r>
              <a:rPr lang="en-US" dirty="0"/>
              <a:t>Common Questions/Concerns</a:t>
            </a:r>
          </a:p>
        </p:txBody>
      </p:sp>
      <p:sp>
        <p:nvSpPr>
          <p:cNvPr id="3" name="Content Placeholder 2">
            <a:extLst>
              <a:ext uri="{FF2B5EF4-FFF2-40B4-BE49-F238E27FC236}">
                <a16:creationId xmlns:a16="http://schemas.microsoft.com/office/drawing/2014/main" id="{A1EF5713-9D0D-4A61-A3FD-D93B5CD7ECA3}"/>
              </a:ext>
            </a:extLst>
          </p:cNvPr>
          <p:cNvSpPr>
            <a:spLocks noGrp="1"/>
          </p:cNvSpPr>
          <p:nvPr>
            <p:ph idx="1"/>
          </p:nvPr>
        </p:nvSpPr>
        <p:spPr>
          <a:xfrm>
            <a:off x="283030" y="1981200"/>
            <a:ext cx="11327778" cy="4713514"/>
          </a:xfrm>
        </p:spPr>
        <p:txBody>
          <a:bodyPr/>
          <a:lstStyle/>
          <a:p>
            <a:pPr marL="324000" lvl="1" indent="0">
              <a:buNone/>
            </a:pPr>
            <a:r>
              <a:rPr lang="en-US" b="1" dirty="0"/>
              <a:t>Common Questions/Concerns</a:t>
            </a:r>
          </a:p>
          <a:p>
            <a:pPr lvl="1"/>
            <a:r>
              <a:rPr lang="en-US" b="1" dirty="0"/>
              <a:t>Pay attention to overlapping budget dates</a:t>
            </a:r>
            <a:r>
              <a:rPr lang="en-US" dirty="0"/>
              <a:t>….see example below</a:t>
            </a:r>
          </a:p>
          <a:p>
            <a:pPr marL="0" indent="0">
              <a:buNone/>
            </a:pPr>
            <a:r>
              <a:rPr lang="en-US" dirty="0"/>
              <a:t>My effort commitment on NIH Grant is supposed to be 10% so why is it 3.33%?     </a:t>
            </a:r>
          </a:p>
          <a:p>
            <a:pPr marL="324000" lvl="1" indent="0">
              <a:buNone/>
            </a:pPr>
            <a:r>
              <a:rPr lang="en-US" dirty="0"/>
              <a:t>Effort Commitment is 10% on NIH Grant (0013333) but in ECC it is 3.33%.  ECC calculates the 10% over the Period of Performance based on when the Projects begins.    </a:t>
            </a:r>
          </a:p>
          <a:p>
            <a:pPr marL="324000" lvl="1" indent="0">
              <a:buNone/>
            </a:pPr>
            <a:r>
              <a:rPr lang="en-US" dirty="0"/>
              <a:t>		EFFORT as it appears in </a:t>
            </a:r>
            <a:r>
              <a:rPr lang="en-US" b="1" dirty="0">
                <a:solidFill>
                  <a:srgbClr val="FF0000"/>
                </a:solidFill>
              </a:rPr>
              <a:t>START 				</a:t>
            </a:r>
            <a:r>
              <a:rPr lang="en-US" dirty="0"/>
              <a:t>	COMMITTED EFFORT as it appears in </a:t>
            </a:r>
            <a:r>
              <a:rPr lang="en-US" b="1" dirty="0">
                <a:solidFill>
                  <a:srgbClr val="FF0000"/>
                </a:solidFill>
              </a:rPr>
              <a:t>ECC</a:t>
            </a:r>
          </a:p>
          <a:p>
            <a:pPr lvl="1"/>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9" name="Picture 8">
            <a:extLst>
              <a:ext uri="{FF2B5EF4-FFF2-40B4-BE49-F238E27FC236}">
                <a16:creationId xmlns:a16="http://schemas.microsoft.com/office/drawing/2014/main" id="{D8901800-EE9D-4329-B0F6-D430784FFF46}"/>
              </a:ext>
            </a:extLst>
          </p:cNvPr>
          <p:cNvPicPr>
            <a:picLocks noChangeAspect="1"/>
          </p:cNvPicPr>
          <p:nvPr/>
        </p:nvPicPr>
        <p:blipFill>
          <a:blip r:embed="rId3"/>
          <a:stretch>
            <a:fillRect/>
          </a:stretch>
        </p:blipFill>
        <p:spPr>
          <a:xfrm>
            <a:off x="283030" y="4117321"/>
            <a:ext cx="4453658" cy="2392694"/>
          </a:xfrm>
          <a:prstGeom prst="rect">
            <a:avLst/>
          </a:prstGeom>
          <a:ln>
            <a:noFill/>
          </a:ln>
          <a:effectLst>
            <a:outerShdw blurRad="292100" dist="139700" dir="2700000" algn="tl" rotWithShape="0">
              <a:srgbClr val="333333">
                <a:alpha val="65000"/>
              </a:srgbClr>
            </a:outerShdw>
          </a:effectLst>
        </p:spPr>
      </p:pic>
      <p:cxnSp>
        <p:nvCxnSpPr>
          <p:cNvPr id="11" name="Straight Arrow Connector 10">
            <a:extLst>
              <a:ext uri="{FF2B5EF4-FFF2-40B4-BE49-F238E27FC236}">
                <a16:creationId xmlns:a16="http://schemas.microsoft.com/office/drawing/2014/main" id="{80902B55-23C2-48A0-BFD9-D3F5FF092F9D}"/>
              </a:ext>
            </a:extLst>
          </p:cNvPr>
          <p:cNvCxnSpPr>
            <a:cxnSpLocks/>
          </p:cNvCxnSpPr>
          <p:nvPr/>
        </p:nvCxnSpPr>
        <p:spPr>
          <a:xfrm flipH="1">
            <a:off x="2579916" y="3992859"/>
            <a:ext cx="261255" cy="829512"/>
          </a:xfrm>
          <a:prstGeom prst="straightConnector1">
            <a:avLst/>
          </a:prstGeom>
          <a:ln w="38100">
            <a:solidFill>
              <a:srgbClr val="0070C0"/>
            </a:solidFill>
            <a:tailEnd type="triangle"/>
          </a:ln>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a16="http://schemas.microsoft.com/office/drawing/2014/main" id="{E0BA5D0E-0C1B-40D0-9070-B403C455AB46}"/>
              </a:ext>
            </a:extLst>
          </p:cNvPr>
          <p:cNvPicPr>
            <a:picLocks noChangeAspect="1"/>
          </p:cNvPicPr>
          <p:nvPr/>
        </p:nvPicPr>
        <p:blipFill>
          <a:blip r:embed="rId4"/>
          <a:stretch>
            <a:fillRect/>
          </a:stretch>
        </p:blipFill>
        <p:spPr>
          <a:xfrm>
            <a:off x="4991855" y="4090471"/>
            <a:ext cx="6618953" cy="2604243"/>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9941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F86F-6503-4C35-BA4A-C21596F30564}"/>
              </a:ext>
            </a:extLst>
          </p:cNvPr>
          <p:cNvSpPr>
            <a:spLocks noGrp="1"/>
          </p:cNvSpPr>
          <p:nvPr>
            <p:ph type="title"/>
          </p:nvPr>
        </p:nvSpPr>
        <p:spPr/>
        <p:txBody>
          <a:bodyPr/>
          <a:lstStyle/>
          <a:p>
            <a:pPr algn="ctr"/>
            <a:r>
              <a:rPr lang="en-US" dirty="0"/>
              <a:t>Committed effort vs certified effort</a:t>
            </a:r>
          </a:p>
        </p:txBody>
      </p:sp>
      <p:sp>
        <p:nvSpPr>
          <p:cNvPr id="3" name="Content Placeholder 2">
            <a:extLst>
              <a:ext uri="{FF2B5EF4-FFF2-40B4-BE49-F238E27FC236}">
                <a16:creationId xmlns:a16="http://schemas.microsoft.com/office/drawing/2014/main" id="{D8C6CDC4-5162-4D1B-93AB-112AE8D78CEE}"/>
              </a:ext>
            </a:extLst>
          </p:cNvPr>
          <p:cNvSpPr>
            <a:spLocks noGrp="1"/>
          </p:cNvSpPr>
          <p:nvPr>
            <p:ph idx="1"/>
          </p:nvPr>
        </p:nvSpPr>
        <p:spPr>
          <a:xfrm>
            <a:off x="581191" y="1985818"/>
            <a:ext cx="11029615" cy="4331855"/>
          </a:xfrm>
        </p:spPr>
        <p:txBody>
          <a:bodyPr>
            <a:normAutofit fontScale="92500"/>
          </a:bodyPr>
          <a:lstStyle/>
          <a:p>
            <a:pPr marL="0" indent="0">
              <a:buNone/>
            </a:pPr>
            <a:r>
              <a:rPr lang="en-US" b="1" dirty="0"/>
              <a:t>Common Questions/Concerns</a:t>
            </a:r>
          </a:p>
          <a:p>
            <a:r>
              <a:rPr lang="en-US" b="1" dirty="0"/>
              <a:t>START is the system of record </a:t>
            </a:r>
            <a:r>
              <a:rPr lang="en-US" dirty="0"/>
              <a:t>for Effort Commitment</a:t>
            </a:r>
          </a:p>
          <a:p>
            <a:r>
              <a:rPr lang="en-US" dirty="0"/>
              <a:t>Effort Commitment is to be used as reference in ECC but does NOT drive other columns in ECC</a:t>
            </a:r>
          </a:p>
          <a:p>
            <a:r>
              <a:rPr lang="en-US" dirty="0"/>
              <a:t>ECC pre-populates the </a:t>
            </a:r>
            <a:r>
              <a:rPr lang="en-US" b="1" dirty="0"/>
              <a:t>Certified Effort column </a:t>
            </a:r>
            <a:r>
              <a:rPr lang="en-US" dirty="0"/>
              <a:t>based on Payroll + Cost Share </a:t>
            </a:r>
            <a:r>
              <a:rPr lang="en-US" b="1" dirty="0"/>
              <a:t>NOT Committed Effort</a:t>
            </a:r>
          </a:p>
          <a:p>
            <a:r>
              <a:rPr lang="en-US" dirty="0"/>
              <a:t>Contact </a:t>
            </a:r>
            <a:r>
              <a:rPr lang="en-US" dirty="0">
                <a:solidFill>
                  <a:srgbClr val="0070C0"/>
                </a:solidFill>
                <a:hlinkClick r:id="rId3">
                  <a:extLst>
                    <a:ext uri="{A12FA001-AC4F-418D-AE19-62706E023703}">
                      <ahyp:hlinkClr xmlns:ahyp="http://schemas.microsoft.com/office/drawing/2018/hyperlinkcolor" val="tx"/>
                    </a:ext>
                  </a:extLst>
                </a:hlinkClick>
              </a:rPr>
              <a:t>effort@uth.tmc.edu</a:t>
            </a:r>
            <a:r>
              <a:rPr lang="en-US" dirty="0">
                <a:solidFill>
                  <a:srgbClr val="0070C0"/>
                </a:solidFill>
              </a:rPr>
              <a:t> </a:t>
            </a:r>
            <a:r>
              <a:rPr lang="en-US" dirty="0"/>
              <a:t>when the Committed Effort:</a:t>
            </a:r>
          </a:p>
          <a:p>
            <a:pPr lvl="1"/>
            <a:r>
              <a:rPr lang="en-US" dirty="0"/>
              <a:t>Committed effort is 0%</a:t>
            </a:r>
          </a:p>
          <a:p>
            <a:pPr lvl="1"/>
            <a:r>
              <a:rPr lang="en-US" dirty="0"/>
              <a:t>Project is not listed on the statement </a:t>
            </a:r>
          </a:p>
          <a:p>
            <a:pPr lvl="2"/>
            <a:r>
              <a:rPr lang="en-US" dirty="0"/>
              <a:t>Has the project been setup? Is there a </a:t>
            </a:r>
            <a:r>
              <a:rPr lang="en-US" dirty="0" err="1"/>
              <a:t>Chartfield</a:t>
            </a:r>
            <a:r>
              <a:rPr lang="en-US" dirty="0"/>
              <a:t> String in FMS?</a:t>
            </a:r>
          </a:p>
          <a:p>
            <a:pPr lvl="2"/>
            <a:r>
              <a:rPr lang="en-US" dirty="0"/>
              <a:t>Was the individual paid on the Project?</a:t>
            </a:r>
          </a:p>
          <a:p>
            <a:pPr lvl="1"/>
            <a:r>
              <a:rPr lang="en-US" dirty="0"/>
              <a:t>Is captured on the wrong project</a:t>
            </a:r>
          </a:p>
          <a:p>
            <a:pPr lvl="2"/>
            <a:r>
              <a:rPr lang="en-US" dirty="0"/>
              <a:t>Split Account – </a:t>
            </a:r>
            <a:r>
              <a:rPr lang="en-US" b="1" dirty="0"/>
              <a:t>NOTE: </a:t>
            </a:r>
            <a:r>
              <a:rPr lang="en-US" dirty="0"/>
              <a:t>If the project was initially awarded in START but split to several projects in FMS, ECC will still list Effort Commitment on 					the initial project </a:t>
            </a:r>
            <a:r>
              <a:rPr lang="en-US" b="1" dirty="0"/>
              <a:t>not the Split projects</a:t>
            </a:r>
            <a:r>
              <a:rPr lang="en-US" dirty="0"/>
              <a:t>.  In most cases, payroll will be on the split project along with the 							corresponding Certified Effort column.  The initial and Split projects will still be treated as the same award.</a:t>
            </a:r>
          </a:p>
        </p:txBody>
      </p:sp>
    </p:spTree>
    <p:custDataLst>
      <p:tags r:id="rId1"/>
    </p:custDataLst>
    <p:extLst>
      <p:ext uri="{BB962C8B-B14F-4D97-AF65-F5344CB8AC3E}">
        <p14:creationId xmlns:p14="http://schemas.microsoft.com/office/powerpoint/2010/main" val="149134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5E58-5615-4BB0-8F85-186BDB697282}"/>
              </a:ext>
            </a:extLst>
          </p:cNvPr>
          <p:cNvSpPr>
            <a:spLocks noGrp="1"/>
          </p:cNvSpPr>
          <p:nvPr>
            <p:ph type="title"/>
          </p:nvPr>
        </p:nvSpPr>
        <p:spPr/>
        <p:txBody>
          <a:bodyPr/>
          <a:lstStyle/>
          <a:p>
            <a:pPr algn="ctr"/>
            <a:r>
              <a:rPr lang="en-US" dirty="0"/>
              <a:t>ROUNDING &amp; Salary cap </a:t>
            </a:r>
          </a:p>
        </p:txBody>
      </p:sp>
      <p:sp>
        <p:nvSpPr>
          <p:cNvPr id="3" name="Content Placeholder 2">
            <a:extLst>
              <a:ext uri="{FF2B5EF4-FFF2-40B4-BE49-F238E27FC236}">
                <a16:creationId xmlns:a16="http://schemas.microsoft.com/office/drawing/2014/main" id="{24F1B42D-9CD4-40C1-9F09-85A96AF16C5E}"/>
              </a:ext>
            </a:extLst>
          </p:cNvPr>
          <p:cNvSpPr>
            <a:spLocks noGrp="1"/>
          </p:cNvSpPr>
          <p:nvPr>
            <p:ph idx="1"/>
          </p:nvPr>
        </p:nvSpPr>
        <p:spPr>
          <a:xfrm>
            <a:off x="581192" y="1273629"/>
            <a:ext cx="11029615" cy="5203371"/>
          </a:xfrm>
        </p:spPr>
        <p:txBody>
          <a:bodyPr/>
          <a:lstStyle/>
          <a:p>
            <a:pPr marL="0" indent="0" algn="ctr">
              <a:buNone/>
            </a:pPr>
            <a:r>
              <a:rPr lang="en-US" dirty="0"/>
              <a:t>ALL PRIMARY </a:t>
            </a:r>
            <a:r>
              <a:rPr lang="en-US" b="1" dirty="0"/>
              <a:t>INDIVIDUALS paid over the CAP </a:t>
            </a:r>
            <a:r>
              <a:rPr lang="en-US" dirty="0"/>
              <a:t>should be reviewed/updated during </a:t>
            </a:r>
            <a:r>
              <a:rPr lang="en-US" b="1" dirty="0"/>
              <a:t>PRE-REVIEW</a:t>
            </a:r>
          </a:p>
          <a:p>
            <a:pPr marL="0" indent="0" algn="ctr">
              <a:buNone/>
            </a:pPr>
            <a:r>
              <a:rPr lang="en-US" b="1" dirty="0"/>
              <a:t>WATCH ROUNDING FOR INDIVIDUALS OVER THE CAP </a:t>
            </a:r>
          </a:p>
          <a:p>
            <a:pPr lvl="1"/>
            <a:r>
              <a:rPr lang="en-US" dirty="0"/>
              <a:t>ECC rounds up the Certified Effort column to 1% when the Payroll + Cost Share</a:t>
            </a:r>
            <a:r>
              <a:rPr lang="en-US" b="1" dirty="0"/>
              <a:t> </a:t>
            </a:r>
            <a:r>
              <a:rPr lang="en-US" dirty="0"/>
              <a:t>values fall </a:t>
            </a:r>
            <a:r>
              <a:rPr lang="en-US" b="1" dirty="0"/>
              <a:t>between 0.00% to 0.49%</a:t>
            </a:r>
          </a:p>
          <a:p>
            <a:pPr marL="324000" lvl="1" indent="0">
              <a:buNone/>
            </a:pPr>
            <a:endParaRPr lang="en-US" dirty="0"/>
          </a:p>
          <a:p>
            <a:pPr lvl="1"/>
            <a:endParaRPr lang="en-US" dirty="0"/>
          </a:p>
          <a:p>
            <a:pPr lvl="1"/>
            <a:endParaRPr lang="en-US" dirty="0"/>
          </a:p>
          <a:p>
            <a:pPr lvl="1"/>
            <a:endParaRPr lang="en-US" b="1" dirty="0"/>
          </a:p>
          <a:p>
            <a:pPr lvl="1"/>
            <a:r>
              <a:rPr lang="en-US" b="1" dirty="0"/>
              <a:t>All other rounding </a:t>
            </a:r>
            <a:r>
              <a:rPr lang="en-US" dirty="0"/>
              <a:t>follows standard Math Rules</a:t>
            </a:r>
          </a:p>
          <a:p>
            <a:pPr lvl="1"/>
            <a:endParaRPr lang="en-US" b="1" dirty="0"/>
          </a:p>
          <a:p>
            <a:pPr marL="0" indent="0">
              <a:buNone/>
            </a:pPr>
            <a:endParaRPr lang="en-US" dirty="0"/>
          </a:p>
        </p:txBody>
      </p:sp>
      <p:pic>
        <p:nvPicPr>
          <p:cNvPr id="6" name="Picture 5">
            <a:extLst>
              <a:ext uri="{FF2B5EF4-FFF2-40B4-BE49-F238E27FC236}">
                <a16:creationId xmlns:a16="http://schemas.microsoft.com/office/drawing/2014/main" id="{4F333473-2861-492C-BC36-5BA277788D29}"/>
              </a:ext>
            </a:extLst>
          </p:cNvPr>
          <p:cNvPicPr>
            <a:picLocks noChangeAspect="1"/>
          </p:cNvPicPr>
          <p:nvPr/>
        </p:nvPicPr>
        <p:blipFill>
          <a:blip r:embed="rId3"/>
          <a:stretch>
            <a:fillRect/>
          </a:stretch>
        </p:blipFill>
        <p:spPr>
          <a:xfrm>
            <a:off x="943186" y="5095106"/>
            <a:ext cx="10311518" cy="1381894"/>
          </a:xfrm>
          <a:prstGeom prst="rect">
            <a:avLst/>
          </a:prstGeom>
          <a:ln>
            <a:noFill/>
          </a:ln>
          <a:effectLst>
            <a:outerShdw blurRad="292100" dist="139700" dir="2700000" algn="tl" rotWithShape="0">
              <a:srgbClr val="333333">
                <a:alpha val="65000"/>
              </a:srgbClr>
            </a:outerShdw>
          </a:effectLst>
        </p:spPr>
      </p:pic>
      <p:sp>
        <p:nvSpPr>
          <p:cNvPr id="12" name="Star: 5 Points 11">
            <a:extLst>
              <a:ext uri="{FF2B5EF4-FFF2-40B4-BE49-F238E27FC236}">
                <a16:creationId xmlns:a16="http://schemas.microsoft.com/office/drawing/2014/main" id="{8938BB94-512B-4149-90B0-99A660136829}"/>
              </a:ext>
            </a:extLst>
          </p:cNvPr>
          <p:cNvSpPr/>
          <p:nvPr/>
        </p:nvSpPr>
        <p:spPr>
          <a:xfrm>
            <a:off x="2431762" y="2438168"/>
            <a:ext cx="361995" cy="2686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616B29B-A810-411D-AEC9-7151B2431BCF}"/>
              </a:ext>
            </a:extLst>
          </p:cNvPr>
          <p:cNvPicPr>
            <a:picLocks noChangeAspect="1"/>
          </p:cNvPicPr>
          <p:nvPr/>
        </p:nvPicPr>
        <p:blipFill>
          <a:blip r:embed="rId4"/>
          <a:stretch>
            <a:fillRect/>
          </a:stretch>
        </p:blipFill>
        <p:spPr>
          <a:xfrm>
            <a:off x="1288377" y="3338825"/>
            <a:ext cx="9615246" cy="1124317"/>
          </a:xfrm>
          <a:prstGeom prst="rect">
            <a:avLst/>
          </a:prstGeom>
          <a:ln>
            <a:noFill/>
          </a:ln>
          <a:effectLst>
            <a:outerShdw blurRad="292100" dist="139700" dir="2700000" algn="tl" rotWithShape="0">
              <a:srgbClr val="333333">
                <a:alpha val="65000"/>
              </a:srgbClr>
            </a:outerShdw>
          </a:effectLst>
        </p:spPr>
      </p:pic>
      <p:sp>
        <p:nvSpPr>
          <p:cNvPr id="14" name="Star: 5 Points 13">
            <a:extLst>
              <a:ext uri="{FF2B5EF4-FFF2-40B4-BE49-F238E27FC236}">
                <a16:creationId xmlns:a16="http://schemas.microsoft.com/office/drawing/2014/main" id="{A9441FA1-6A08-4ECF-B2CF-09216E507AA8}"/>
              </a:ext>
            </a:extLst>
          </p:cNvPr>
          <p:cNvSpPr/>
          <p:nvPr/>
        </p:nvSpPr>
        <p:spPr>
          <a:xfrm>
            <a:off x="9398243" y="2438167"/>
            <a:ext cx="361995" cy="268693"/>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56550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05E58-5615-4BB0-8F85-186BDB697282}"/>
              </a:ext>
            </a:extLst>
          </p:cNvPr>
          <p:cNvSpPr>
            <a:spLocks noGrp="1"/>
          </p:cNvSpPr>
          <p:nvPr>
            <p:ph type="title"/>
          </p:nvPr>
        </p:nvSpPr>
        <p:spPr/>
        <p:txBody>
          <a:bodyPr/>
          <a:lstStyle/>
          <a:p>
            <a:pPr algn="ctr"/>
            <a:r>
              <a:rPr lang="en-US" dirty="0"/>
              <a:t>MISSING PERSONNEL &amp; Other Data ISSUES</a:t>
            </a:r>
          </a:p>
        </p:txBody>
      </p:sp>
      <p:sp>
        <p:nvSpPr>
          <p:cNvPr id="3" name="Content Placeholder 2">
            <a:extLst>
              <a:ext uri="{FF2B5EF4-FFF2-40B4-BE49-F238E27FC236}">
                <a16:creationId xmlns:a16="http://schemas.microsoft.com/office/drawing/2014/main" id="{24F1B42D-9CD4-40C1-9F09-85A96AF16C5E}"/>
              </a:ext>
            </a:extLst>
          </p:cNvPr>
          <p:cNvSpPr>
            <a:spLocks noGrp="1"/>
          </p:cNvSpPr>
          <p:nvPr>
            <p:ph idx="1"/>
          </p:nvPr>
        </p:nvSpPr>
        <p:spPr>
          <a:xfrm>
            <a:off x="581192" y="1883229"/>
            <a:ext cx="11029615" cy="4593771"/>
          </a:xfrm>
        </p:spPr>
        <p:txBody>
          <a:bodyPr/>
          <a:lstStyle/>
          <a:p>
            <a:pPr lvl="1"/>
            <a:endParaRPr lang="en-US" dirty="0"/>
          </a:p>
          <a:p>
            <a:pPr lvl="1"/>
            <a:endParaRPr lang="en-US" dirty="0"/>
          </a:p>
          <a:p>
            <a:pPr lvl="1"/>
            <a:endParaRPr lang="en-US" b="1" dirty="0"/>
          </a:p>
          <a:p>
            <a:pPr marL="0" indent="0">
              <a:buNone/>
            </a:pPr>
            <a:endParaRPr lang="en-US" dirty="0"/>
          </a:p>
        </p:txBody>
      </p:sp>
      <p:pic>
        <p:nvPicPr>
          <p:cNvPr id="7" name="Picture 6">
            <a:extLst>
              <a:ext uri="{FF2B5EF4-FFF2-40B4-BE49-F238E27FC236}">
                <a16:creationId xmlns:a16="http://schemas.microsoft.com/office/drawing/2014/main" id="{6FD9315A-FCC2-4897-A04E-7780A7BCDD4C}"/>
              </a:ext>
            </a:extLst>
          </p:cNvPr>
          <p:cNvPicPr>
            <a:picLocks noChangeAspect="1"/>
          </p:cNvPicPr>
          <p:nvPr/>
        </p:nvPicPr>
        <p:blipFill>
          <a:blip r:embed="rId3"/>
          <a:stretch>
            <a:fillRect/>
          </a:stretch>
        </p:blipFill>
        <p:spPr>
          <a:xfrm>
            <a:off x="1326398" y="2121002"/>
            <a:ext cx="9713373" cy="4355998"/>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14439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777131B-2A27-483B-8C5E-1687CA638726}"/>
              </a:ext>
            </a:extLst>
          </p:cNvPr>
          <p:cNvPicPr>
            <a:picLocks noGrp="1" noChangeAspect="1"/>
          </p:cNvPicPr>
          <p:nvPr>
            <p:ph idx="1"/>
          </p:nvPr>
        </p:nvPicPr>
        <p:blipFill>
          <a:blip r:embed="rId3"/>
          <a:stretch>
            <a:fillRect/>
          </a:stretch>
        </p:blipFill>
        <p:spPr>
          <a:xfrm>
            <a:off x="1349582" y="2192110"/>
            <a:ext cx="9830047" cy="4151680"/>
          </a:xfrm>
          <a:prstGeom prst="rect">
            <a:avLst/>
          </a:prstGeom>
          <a:ln>
            <a:noFill/>
          </a:ln>
          <a:effectLst>
            <a:outerShdw blurRad="292100" dist="139700" dir="2700000" algn="tl" rotWithShape="0">
              <a:srgbClr val="333333">
                <a:alpha val="65000"/>
              </a:srgbClr>
            </a:outerShdw>
          </a:effectLst>
        </p:spPr>
      </p:pic>
      <p:sp>
        <p:nvSpPr>
          <p:cNvPr id="5" name="Title 1">
            <a:extLst>
              <a:ext uri="{FF2B5EF4-FFF2-40B4-BE49-F238E27FC236}">
                <a16:creationId xmlns:a16="http://schemas.microsoft.com/office/drawing/2014/main" id="{F37B361C-AC35-4570-AA0E-7267A7E30412}"/>
              </a:ext>
            </a:extLst>
          </p:cNvPr>
          <p:cNvSpPr>
            <a:spLocks noGrp="1"/>
          </p:cNvSpPr>
          <p:nvPr>
            <p:ph type="title"/>
          </p:nvPr>
        </p:nvSpPr>
        <p:spPr>
          <a:xfrm>
            <a:off x="581025" y="701675"/>
            <a:ext cx="11029950" cy="1014413"/>
          </a:xfrm>
        </p:spPr>
        <p:txBody>
          <a:bodyPr/>
          <a:lstStyle/>
          <a:p>
            <a:pPr algn="ctr"/>
            <a:r>
              <a:rPr lang="en-US" dirty="0"/>
              <a:t>MISSING PERSONNEL &amp; Other Data ISSUES</a:t>
            </a:r>
          </a:p>
        </p:txBody>
      </p:sp>
    </p:spTree>
    <p:custDataLst>
      <p:tags r:id="rId1"/>
    </p:custDataLst>
    <p:extLst>
      <p:ext uri="{BB962C8B-B14F-4D97-AF65-F5344CB8AC3E}">
        <p14:creationId xmlns:p14="http://schemas.microsoft.com/office/powerpoint/2010/main" val="15725249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E97C2-5632-44D8-A549-85A8F22B1531}"/>
              </a:ext>
            </a:extLst>
          </p:cNvPr>
          <p:cNvSpPr>
            <a:spLocks noGrp="1"/>
          </p:cNvSpPr>
          <p:nvPr>
            <p:ph type="title"/>
          </p:nvPr>
        </p:nvSpPr>
        <p:spPr/>
        <p:txBody>
          <a:bodyPr/>
          <a:lstStyle/>
          <a:p>
            <a:pPr algn="ctr"/>
            <a:r>
              <a:rPr lang="en-US" dirty="0"/>
              <a:t>MISSING PERSONNEL &amp; Other Data ISSUES</a:t>
            </a:r>
          </a:p>
        </p:txBody>
      </p:sp>
      <p:sp>
        <p:nvSpPr>
          <p:cNvPr id="3" name="Content Placeholder 2">
            <a:extLst>
              <a:ext uri="{FF2B5EF4-FFF2-40B4-BE49-F238E27FC236}">
                <a16:creationId xmlns:a16="http://schemas.microsoft.com/office/drawing/2014/main" id="{11210DCE-F653-4F32-AA42-05C4CA77F299}"/>
              </a:ext>
            </a:extLst>
          </p:cNvPr>
          <p:cNvSpPr>
            <a:spLocks noGrp="1"/>
          </p:cNvSpPr>
          <p:nvPr>
            <p:ph idx="1"/>
          </p:nvPr>
        </p:nvSpPr>
        <p:spPr>
          <a:xfrm>
            <a:off x="783770" y="1589314"/>
            <a:ext cx="10827037" cy="5029200"/>
          </a:xfrm>
        </p:spPr>
        <p:txBody>
          <a:bodyPr>
            <a:no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Issues with your Work List</a:t>
            </a:r>
          </a:p>
          <a:p>
            <a:r>
              <a:rPr lang="en-US" b="1" dirty="0"/>
              <a:t>Why are there missing employees on my Assigned Effort Statements work list? </a:t>
            </a:r>
          </a:p>
          <a:p>
            <a:pPr lvl="1"/>
            <a:r>
              <a:rPr lang="en-US" dirty="0"/>
              <a:t>Is my User Profile setup correctly in ECC</a:t>
            </a:r>
          </a:p>
          <a:p>
            <a:pPr lvl="1"/>
            <a:r>
              <a:rPr lang="en-US" dirty="0"/>
              <a:t>Do I have access to all the correct departments</a:t>
            </a:r>
          </a:p>
          <a:p>
            <a:pPr>
              <a:spcBef>
                <a:spcPts val="0"/>
              </a:spcBef>
              <a:spcAft>
                <a:spcPts val="0"/>
              </a:spcAft>
            </a:pPr>
            <a:r>
              <a:rPr lang="en-US" b="1" dirty="0"/>
              <a:t>Why are there missing employees on my Assigned </a:t>
            </a:r>
          </a:p>
          <a:p>
            <a:pPr marL="0" indent="0">
              <a:spcBef>
                <a:spcPts val="0"/>
              </a:spcBef>
              <a:spcAft>
                <a:spcPts val="0"/>
              </a:spcAft>
              <a:buNone/>
            </a:pPr>
            <a:r>
              <a:rPr lang="en-US" b="1" dirty="0"/>
              <a:t>     Project Statements work list?</a:t>
            </a:r>
          </a:p>
          <a:p>
            <a:pPr lvl="1"/>
            <a:endParaRPr lang="en-US" sz="1800" dirty="0"/>
          </a:p>
          <a:p>
            <a:pPr lvl="1"/>
            <a:endParaRPr lang="en-US" sz="1800" dirty="0"/>
          </a:p>
          <a:p>
            <a:pPr lvl="1"/>
            <a:endParaRPr lang="en-US" sz="1800" dirty="0"/>
          </a:p>
          <a:p>
            <a:pPr lvl="1"/>
            <a:endParaRPr lang="en-US" sz="1800" dirty="0"/>
          </a:p>
          <a:p>
            <a:pPr lvl="1"/>
            <a:endParaRPr lang="en-US" sz="1800" dirty="0"/>
          </a:p>
          <a:p>
            <a:pPr lvl="1"/>
            <a:r>
              <a:rPr lang="en-US" sz="1800" dirty="0"/>
              <a:t>Have all supporting individuals been funded to my PIs projects (i.e. PASS Forms)</a:t>
            </a:r>
          </a:p>
          <a:p>
            <a:endParaRPr lang="en-US" dirty="0"/>
          </a:p>
          <a:p>
            <a:endParaRPr lang="en-US" dirty="0"/>
          </a:p>
          <a:p>
            <a:endParaRPr lang="en-US"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EFF7F19F-D1F7-43FB-8795-F90BD96FA2B7}"/>
              </a:ext>
            </a:extLst>
          </p:cNvPr>
          <p:cNvPicPr>
            <a:picLocks noChangeAspect="1"/>
          </p:cNvPicPr>
          <p:nvPr/>
        </p:nvPicPr>
        <p:blipFill>
          <a:blip r:embed="rId4"/>
          <a:stretch>
            <a:fillRect/>
          </a:stretch>
        </p:blipFill>
        <p:spPr>
          <a:xfrm>
            <a:off x="514015" y="4103914"/>
            <a:ext cx="6074228" cy="179855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B320CF79-F3DB-444B-9ABD-9AE9F65AE0E3}"/>
              </a:ext>
            </a:extLst>
          </p:cNvPr>
          <p:cNvPicPr>
            <a:picLocks noChangeAspect="1"/>
          </p:cNvPicPr>
          <p:nvPr/>
        </p:nvPicPr>
        <p:blipFill>
          <a:blip r:embed="rId5"/>
          <a:stretch>
            <a:fillRect/>
          </a:stretch>
        </p:blipFill>
        <p:spPr>
          <a:xfrm>
            <a:off x="6810769" y="2648804"/>
            <a:ext cx="5069793" cy="156039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00769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New staff introductions</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334297" y="1899629"/>
            <a:ext cx="11388074" cy="4540499"/>
          </a:xfrm>
        </p:spPr>
        <p:txBody>
          <a:bodyPr anchor="t">
            <a:normAutofit/>
          </a:bodyPr>
          <a:lstStyle/>
          <a:p>
            <a:pPr marL="324000" lvl="1" indent="0">
              <a:buNone/>
            </a:pPr>
            <a:r>
              <a:rPr lang="en-US" sz="3600" b="1" dirty="0"/>
              <a:t>If this is your first AURA meeting:</a:t>
            </a:r>
          </a:p>
          <a:p>
            <a:pPr lvl="1">
              <a:buFontTx/>
              <a:buChar char="-"/>
            </a:pPr>
            <a:r>
              <a:rPr lang="en-US" sz="3600" dirty="0"/>
              <a:t>Unmute yourself, turn on your camera, and please tell us</a:t>
            </a:r>
          </a:p>
          <a:p>
            <a:pPr marL="324000" lvl="1" indent="0">
              <a:buNone/>
            </a:pPr>
            <a:r>
              <a:rPr lang="en-US" sz="3600" dirty="0"/>
              <a:t>			your name</a:t>
            </a:r>
          </a:p>
          <a:p>
            <a:pPr marL="324000" lvl="1" indent="0">
              <a:buNone/>
            </a:pPr>
            <a:r>
              <a:rPr lang="en-US" sz="3600" dirty="0"/>
              <a:t>			department</a:t>
            </a:r>
          </a:p>
          <a:p>
            <a:pPr marL="324000" lvl="1" indent="0">
              <a:buNone/>
            </a:pPr>
            <a:r>
              <a:rPr lang="en-US" sz="3600" dirty="0"/>
              <a:t>			role/title</a:t>
            </a:r>
          </a:p>
          <a:p>
            <a:pPr marL="324000" lvl="1" indent="0">
              <a:buNone/>
            </a:pPr>
            <a:r>
              <a:rPr lang="en-US" sz="3600" dirty="0"/>
              <a:t>			anything else you’d like to share</a:t>
            </a:r>
          </a:p>
        </p:txBody>
      </p:sp>
    </p:spTree>
    <p:custDataLst>
      <p:tags r:id="rId1"/>
    </p:custDataLst>
    <p:extLst>
      <p:ext uri="{BB962C8B-B14F-4D97-AF65-F5344CB8AC3E}">
        <p14:creationId xmlns:p14="http://schemas.microsoft.com/office/powerpoint/2010/main" val="1140585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FUNDING &amp; retro process impact on Effort</a:t>
            </a:r>
          </a:p>
        </p:txBody>
      </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581192" y="1899629"/>
            <a:ext cx="11141177" cy="4642685"/>
          </a:xfrm>
        </p:spPr>
        <p:txBody>
          <a:bodyPr>
            <a:normAutofit/>
          </a:bodyPr>
          <a:lstStyle/>
          <a:p>
            <a:pPr marL="324000" lvl="1" indent="0" algn="ctr">
              <a:buNone/>
            </a:pPr>
            <a:r>
              <a:rPr lang="en-US" sz="2400" dirty="0"/>
              <a:t>The Deadline to submit Retro-active PASS Forms (CTMs) to adjust FY22 individual funding has ENDED!!!!!  FY22 has closed!</a:t>
            </a:r>
          </a:p>
        </p:txBody>
      </p:sp>
    </p:spTree>
    <p:custDataLst>
      <p:tags r:id="rId1"/>
    </p:custDataLst>
    <p:extLst>
      <p:ext uri="{BB962C8B-B14F-4D97-AF65-F5344CB8AC3E}">
        <p14:creationId xmlns:p14="http://schemas.microsoft.com/office/powerpoint/2010/main" val="459105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5BEDAF1-C5BC-4344-86EC-5B003897ACA2}"/>
              </a:ext>
            </a:extLst>
          </p:cNvPr>
          <p:cNvGrpSpPr/>
          <p:nvPr/>
        </p:nvGrpSpPr>
        <p:grpSpPr>
          <a:xfrm>
            <a:off x="1579581" y="3524089"/>
            <a:ext cx="5572714" cy="922185"/>
            <a:chOff x="0" y="0"/>
            <a:chExt cx="5572714" cy="947566"/>
          </a:xfrm>
        </p:grpSpPr>
        <p:sp>
          <p:nvSpPr>
            <p:cNvPr id="15" name="Text Box 2">
              <a:extLst>
                <a:ext uri="{FF2B5EF4-FFF2-40B4-BE49-F238E27FC236}">
                  <a16:creationId xmlns:a16="http://schemas.microsoft.com/office/drawing/2014/main" id="{39675178-8C2A-49F2-B7B5-EF6BF31C0424}"/>
                </a:ext>
              </a:extLst>
            </p:cNvPr>
            <p:cNvSpPr txBox="1"/>
            <p:nvPr/>
          </p:nvSpPr>
          <p:spPr>
            <a:xfrm>
              <a:off x="0" y="129540"/>
              <a:ext cx="944880" cy="7010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Department submits CTM to PAF</a:t>
              </a:r>
            </a:p>
          </p:txBody>
        </p:sp>
        <p:sp>
          <p:nvSpPr>
            <p:cNvPr id="16" name="Text Box 3">
              <a:extLst>
                <a:ext uri="{FF2B5EF4-FFF2-40B4-BE49-F238E27FC236}">
                  <a16:creationId xmlns:a16="http://schemas.microsoft.com/office/drawing/2014/main" id="{956ACCF8-598C-4493-B412-F9023D14EDE8}"/>
                </a:ext>
              </a:extLst>
            </p:cNvPr>
            <p:cNvSpPr txBox="1"/>
            <p:nvPr/>
          </p:nvSpPr>
          <p:spPr>
            <a:xfrm>
              <a:off x="1524000" y="0"/>
              <a:ext cx="967740" cy="8534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PAF approves CTM then notifies the Department</a:t>
              </a:r>
            </a:p>
          </p:txBody>
        </p:sp>
        <p:sp>
          <p:nvSpPr>
            <p:cNvPr id="17" name="Text Box 4">
              <a:extLst>
                <a:ext uri="{FF2B5EF4-FFF2-40B4-BE49-F238E27FC236}">
                  <a16:creationId xmlns:a16="http://schemas.microsoft.com/office/drawing/2014/main" id="{9F57EBAB-FDD0-4E8E-90D0-48B7575E9B8A}"/>
                </a:ext>
              </a:extLst>
            </p:cNvPr>
            <p:cNvSpPr txBox="1"/>
            <p:nvPr/>
          </p:nvSpPr>
          <p:spPr>
            <a:xfrm>
              <a:off x="2910840" y="0"/>
              <a:ext cx="1226820" cy="830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Department submits PASS form in PeopleSoft HCM</a:t>
              </a:r>
            </a:p>
          </p:txBody>
        </p:sp>
        <p:sp>
          <p:nvSpPr>
            <p:cNvPr id="18" name="Text Box 5">
              <a:extLst>
                <a:ext uri="{FF2B5EF4-FFF2-40B4-BE49-F238E27FC236}">
                  <a16:creationId xmlns:a16="http://schemas.microsoft.com/office/drawing/2014/main" id="{42C6F906-36D1-4DC4-8986-D77F9F9CC122}"/>
                </a:ext>
              </a:extLst>
            </p:cNvPr>
            <p:cNvSpPr txBox="1"/>
            <p:nvPr/>
          </p:nvSpPr>
          <p:spPr>
            <a:xfrm>
              <a:off x="4345894" y="116986"/>
              <a:ext cx="1226820" cy="83058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PAF approves PASS form in PeopleSoft HCM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Content Placeholder 2">
            <a:extLst>
              <a:ext uri="{FF2B5EF4-FFF2-40B4-BE49-F238E27FC236}">
                <a16:creationId xmlns:a16="http://schemas.microsoft.com/office/drawing/2014/main" id="{01B0103A-4E52-4F4E-A160-9CFA984D4BDF}"/>
              </a:ext>
            </a:extLst>
          </p:cNvPr>
          <p:cNvSpPr>
            <a:spLocks noGrp="1"/>
          </p:cNvSpPr>
          <p:nvPr>
            <p:ph idx="1"/>
          </p:nvPr>
        </p:nvSpPr>
        <p:spPr>
          <a:xfrm>
            <a:off x="478972" y="1899629"/>
            <a:ext cx="11243398" cy="4642685"/>
          </a:xfrm>
        </p:spPr>
        <p:txBody>
          <a:bodyPr>
            <a:normAutofit/>
          </a:bodyPr>
          <a:lstStyle/>
          <a:p>
            <a:pPr lvl="1"/>
            <a:r>
              <a:rPr lang="en-US" sz="2400" dirty="0"/>
              <a:t>When are CTMs posted to ECC?</a:t>
            </a:r>
          </a:p>
          <a:p>
            <a:pPr lvl="1"/>
            <a:r>
              <a:rPr lang="en-US" sz="2400" dirty="0"/>
              <a:t>CTMs go through the following steps before posting to ECC:</a:t>
            </a:r>
          </a:p>
          <a:p>
            <a:pPr marL="324000" lvl="1" indent="0">
              <a:buNone/>
            </a:pPr>
            <a:r>
              <a:rPr lang="en-US" sz="2400" dirty="0"/>
              <a:t>		</a:t>
            </a:r>
          </a:p>
          <a:p>
            <a:pPr marL="324000" lvl="1" indent="0">
              <a:buNone/>
            </a:pPr>
            <a:endParaRPr lang="en-US" sz="2200" dirty="0"/>
          </a:p>
          <a:p>
            <a:pPr marL="324000" lvl="1" indent="0">
              <a:buNone/>
            </a:pPr>
            <a:endParaRPr lang="en-US" sz="2400" dirty="0"/>
          </a:p>
          <a:p>
            <a:pPr lvl="1"/>
            <a:endParaRPr lang="en-US" sz="2400" dirty="0"/>
          </a:p>
          <a:p>
            <a:pPr lvl="1"/>
            <a:endParaRPr lang="en-US" sz="2400" dirty="0"/>
          </a:p>
          <a:p>
            <a:pPr lvl="1"/>
            <a:r>
              <a:rPr lang="en-US" sz="2400" dirty="0"/>
              <a:t>Ensure your department’s financial staff have submitted a PASS form</a:t>
            </a:r>
          </a:p>
        </p:txBody>
      </p:sp>
      <p:grpSp>
        <p:nvGrpSpPr>
          <p:cNvPr id="27" name="Group 26">
            <a:extLst>
              <a:ext uri="{FF2B5EF4-FFF2-40B4-BE49-F238E27FC236}">
                <a16:creationId xmlns:a16="http://schemas.microsoft.com/office/drawing/2014/main" id="{692372EB-1D46-4540-AD8C-4B85316596B7}"/>
              </a:ext>
            </a:extLst>
          </p:cNvPr>
          <p:cNvGrpSpPr/>
          <p:nvPr/>
        </p:nvGrpSpPr>
        <p:grpSpPr>
          <a:xfrm>
            <a:off x="1476555" y="4053003"/>
            <a:ext cx="9882857" cy="1523999"/>
            <a:chOff x="1026523" y="4386942"/>
            <a:chExt cx="9994873" cy="1523999"/>
          </a:xfrm>
        </p:grpSpPr>
        <p:pic>
          <p:nvPicPr>
            <p:cNvPr id="13" name="Picture 12">
              <a:extLst>
                <a:ext uri="{FF2B5EF4-FFF2-40B4-BE49-F238E27FC236}">
                  <a16:creationId xmlns:a16="http://schemas.microsoft.com/office/drawing/2014/main" id="{15DA9FE0-5225-41EE-9500-3885C577DC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523" y="4617508"/>
              <a:ext cx="6201591" cy="1141035"/>
            </a:xfrm>
            <a:prstGeom prst="rect">
              <a:avLst/>
            </a:prstGeom>
            <a:noFill/>
          </p:spPr>
        </p:pic>
        <p:sp>
          <p:nvSpPr>
            <p:cNvPr id="19" name="Rectangle: Rounded Corners 18">
              <a:extLst>
                <a:ext uri="{FF2B5EF4-FFF2-40B4-BE49-F238E27FC236}">
                  <a16:creationId xmlns:a16="http://schemas.microsoft.com/office/drawing/2014/main" id="{4955704E-3949-4EFD-9377-65879F3CF7BC}"/>
                </a:ext>
              </a:extLst>
            </p:cNvPr>
            <p:cNvSpPr/>
            <p:nvPr/>
          </p:nvSpPr>
          <p:spPr>
            <a:xfrm>
              <a:off x="7343045" y="4386942"/>
              <a:ext cx="1698172" cy="15239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SDR Team processes Retro PASS forms once a month</a:t>
              </a:r>
            </a:p>
          </p:txBody>
        </p:sp>
        <p:sp>
          <p:nvSpPr>
            <p:cNvPr id="20" name="Arrow: Pentagon 19">
              <a:extLst>
                <a:ext uri="{FF2B5EF4-FFF2-40B4-BE49-F238E27FC236}">
                  <a16:creationId xmlns:a16="http://schemas.microsoft.com/office/drawing/2014/main" id="{AA57CD3B-C1A3-4B40-90FF-46E24C640FA9}"/>
                </a:ext>
              </a:extLst>
            </p:cNvPr>
            <p:cNvSpPr/>
            <p:nvPr/>
          </p:nvSpPr>
          <p:spPr>
            <a:xfrm>
              <a:off x="9391484" y="4589548"/>
              <a:ext cx="1629912" cy="1118787"/>
            </a:xfrm>
            <a:prstGeom prst="homePlate">
              <a:avLst/>
            </a:prstGeom>
            <a:solidFill>
              <a:schemeClr val="accent3">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rgbClr val="0070C0"/>
                  </a:solidFill>
                </a:rPr>
                <a:t>Retro transactions load to ECC</a:t>
              </a:r>
            </a:p>
          </p:txBody>
        </p:sp>
        <p:cxnSp>
          <p:nvCxnSpPr>
            <p:cNvPr id="22" name="Straight Arrow Connector 21">
              <a:extLst>
                <a:ext uri="{FF2B5EF4-FFF2-40B4-BE49-F238E27FC236}">
                  <a16:creationId xmlns:a16="http://schemas.microsoft.com/office/drawing/2014/main" id="{579674C4-3570-42A0-B790-F889E3949F1A}"/>
                </a:ext>
              </a:extLst>
            </p:cNvPr>
            <p:cNvCxnSpPr>
              <a:cxnSpLocks/>
              <a:stCxn id="19" idx="3"/>
              <a:endCxn id="20" idx="1"/>
            </p:cNvCxnSpPr>
            <p:nvPr/>
          </p:nvCxnSpPr>
          <p:spPr>
            <a:xfrm>
              <a:off x="9041217" y="5148942"/>
              <a:ext cx="3502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1" name="Title 1">
            <a:extLst>
              <a:ext uri="{FF2B5EF4-FFF2-40B4-BE49-F238E27FC236}">
                <a16:creationId xmlns:a16="http://schemas.microsoft.com/office/drawing/2014/main" id="{92683975-FD71-4102-A228-AC7C08F9B23F}"/>
              </a:ext>
            </a:extLst>
          </p:cNvPr>
          <p:cNvSpPr txBox="1">
            <a:spLocks/>
          </p:cNvSpPr>
          <p:nvPr/>
        </p:nvSpPr>
        <p:spPr>
          <a:xfrm>
            <a:off x="733592" y="854556"/>
            <a:ext cx="11029616" cy="10138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a:t>FUNDING &amp; retro process impact on Effort</a:t>
            </a:r>
            <a:endParaRPr lang="en-US" dirty="0"/>
          </a:p>
        </p:txBody>
      </p:sp>
    </p:spTree>
    <p:custDataLst>
      <p:tags r:id="rId1"/>
    </p:custDataLst>
    <p:extLst>
      <p:ext uri="{BB962C8B-B14F-4D97-AF65-F5344CB8AC3E}">
        <p14:creationId xmlns:p14="http://schemas.microsoft.com/office/powerpoint/2010/main" val="2928155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54E1-6102-4E5F-9756-AF8589C9EE4E}"/>
              </a:ext>
            </a:extLst>
          </p:cNvPr>
          <p:cNvSpPr>
            <a:spLocks noGrp="1"/>
          </p:cNvSpPr>
          <p:nvPr>
            <p:ph type="title"/>
          </p:nvPr>
        </p:nvSpPr>
        <p:spPr/>
        <p:txBody>
          <a:bodyPr/>
          <a:lstStyle/>
          <a:p>
            <a:r>
              <a:rPr lang="en-US" dirty="0"/>
              <a:t>Hoop policy 93 – EFFORT COMMITMENT WAIVER (DRAFT)</a:t>
            </a:r>
          </a:p>
        </p:txBody>
      </p:sp>
      <p:pic>
        <p:nvPicPr>
          <p:cNvPr id="5" name="Content Placeholder 4">
            <a:extLst>
              <a:ext uri="{FF2B5EF4-FFF2-40B4-BE49-F238E27FC236}">
                <a16:creationId xmlns:a16="http://schemas.microsoft.com/office/drawing/2014/main" id="{4C7131FC-94DE-4D32-B365-DB02017B248E}"/>
              </a:ext>
            </a:extLst>
          </p:cNvPr>
          <p:cNvPicPr>
            <a:picLocks noGrp="1" noChangeAspect="1"/>
          </p:cNvPicPr>
          <p:nvPr>
            <p:ph idx="1"/>
          </p:nvPr>
        </p:nvPicPr>
        <p:blipFill>
          <a:blip r:embed="rId3"/>
          <a:stretch>
            <a:fillRect/>
          </a:stretch>
        </p:blipFill>
        <p:spPr>
          <a:xfrm>
            <a:off x="1791364" y="3569183"/>
            <a:ext cx="8609272" cy="1167531"/>
          </a:xfrm>
          <a:prstGeom prst="rect">
            <a:avLst/>
          </a:prstGeom>
          <a:ln>
            <a:noFill/>
          </a:ln>
          <a:effectLst>
            <a:outerShdw blurRad="292100" dist="139700" dir="2700000" algn="tl" rotWithShape="0">
              <a:srgbClr val="333333">
                <a:alpha val="65000"/>
              </a:srgbClr>
            </a:outerShdw>
          </a:effectLst>
        </p:spPr>
      </p:pic>
      <p:sp>
        <p:nvSpPr>
          <p:cNvPr id="9" name="Content Placeholder 2">
            <a:extLst>
              <a:ext uri="{FF2B5EF4-FFF2-40B4-BE49-F238E27FC236}">
                <a16:creationId xmlns:a16="http://schemas.microsoft.com/office/drawing/2014/main" id="{DD6B4FCA-5FFB-4552-AEFC-8AE940222232}"/>
              </a:ext>
            </a:extLst>
          </p:cNvPr>
          <p:cNvSpPr txBox="1">
            <a:spLocks/>
          </p:cNvSpPr>
          <p:nvPr/>
        </p:nvSpPr>
        <p:spPr>
          <a:xfrm>
            <a:off x="581192" y="2180496"/>
            <a:ext cx="11029616"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Per HOOP Policy 93, prior approval for waivers in the minimum and maximum levels of Effort Commitment are to be made before effort on the project has been expended. </a:t>
            </a:r>
          </a:p>
          <a:p>
            <a:endParaRPr lang="en-US" dirty="0"/>
          </a:p>
          <a:p>
            <a:pPr marL="0" indent="0">
              <a:buNone/>
            </a:pPr>
            <a:endParaRPr lang="en-US" dirty="0"/>
          </a:p>
          <a:p>
            <a:endParaRPr lang="en-US" dirty="0"/>
          </a:p>
          <a:p>
            <a:endParaRPr lang="en-US" dirty="0"/>
          </a:p>
          <a:p>
            <a:endParaRPr lang="en-US" dirty="0"/>
          </a:p>
          <a:p>
            <a:pPr marL="0" indent="0" algn="ctr">
              <a:buNone/>
            </a:pPr>
            <a:r>
              <a:rPr lang="en-US" dirty="0">
                <a:hlinkClick r:id="rId4" action="ppaction://hlinkfile"/>
              </a:rPr>
              <a:t>Effort Commitment Waiver Form (draft)</a:t>
            </a:r>
            <a:endParaRPr lang="en-US" dirty="0"/>
          </a:p>
        </p:txBody>
      </p:sp>
    </p:spTree>
    <p:custDataLst>
      <p:tags r:id="rId1"/>
    </p:custDataLst>
    <p:extLst>
      <p:ext uri="{BB962C8B-B14F-4D97-AF65-F5344CB8AC3E}">
        <p14:creationId xmlns:p14="http://schemas.microsoft.com/office/powerpoint/2010/main" val="1811108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a:xfrm>
            <a:off x="581192" y="3071342"/>
            <a:ext cx="11029615" cy="1497507"/>
          </a:xfrm>
        </p:spPr>
        <p:txBody>
          <a:bodyPr/>
          <a:lstStyle/>
          <a:p>
            <a:r>
              <a:rPr lang="en-US" dirty="0"/>
              <a:t>Q &amp; A</a:t>
            </a:r>
          </a:p>
        </p:txBody>
      </p:sp>
    </p:spTree>
    <p:custDataLst>
      <p:tags r:id="rId1"/>
    </p:custDataLst>
    <p:extLst>
      <p:ext uri="{BB962C8B-B14F-4D97-AF65-F5344CB8AC3E}">
        <p14:creationId xmlns:p14="http://schemas.microsoft.com/office/powerpoint/2010/main" val="280202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7B516-B123-438F-AA48-FC900FFE7850}"/>
              </a:ext>
            </a:extLst>
          </p:cNvPr>
          <p:cNvSpPr>
            <a:spLocks noGrp="1"/>
          </p:cNvSpPr>
          <p:nvPr>
            <p:ph type="title"/>
          </p:nvPr>
        </p:nvSpPr>
        <p:spPr/>
        <p:txBody>
          <a:bodyPr/>
          <a:lstStyle/>
          <a:p>
            <a:r>
              <a:rPr lang="en-US" dirty="0" err="1"/>
              <a:t>Nih</a:t>
            </a:r>
            <a:r>
              <a:rPr lang="en-US" dirty="0"/>
              <a:t> Data Management &amp; Sharing policy</a:t>
            </a:r>
          </a:p>
        </p:txBody>
      </p:sp>
    </p:spTree>
    <p:custDataLst>
      <p:tags r:id="rId1"/>
    </p:custDataLst>
    <p:extLst>
      <p:ext uri="{BB962C8B-B14F-4D97-AF65-F5344CB8AC3E}">
        <p14:creationId xmlns:p14="http://schemas.microsoft.com/office/powerpoint/2010/main" val="1598569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137-E1AB-4A54-9843-35489D696849}"/>
              </a:ext>
            </a:extLst>
          </p:cNvPr>
          <p:cNvSpPr>
            <a:spLocks noGrp="1"/>
          </p:cNvSpPr>
          <p:nvPr>
            <p:ph type="title"/>
          </p:nvPr>
        </p:nvSpPr>
        <p:spPr/>
        <p:txBody>
          <a:bodyPr anchor="ctr"/>
          <a:lstStyle/>
          <a:p>
            <a:pPr algn="ctr"/>
            <a:r>
              <a:rPr lang="en-US" dirty="0"/>
              <a:t>NIH Data management &amp; Sharing policy</a:t>
            </a:r>
          </a:p>
        </p:txBody>
      </p:sp>
      <p:pic>
        <p:nvPicPr>
          <p:cNvPr id="4" name="Content Placeholder 3">
            <a:extLst>
              <a:ext uri="{FF2B5EF4-FFF2-40B4-BE49-F238E27FC236}">
                <a16:creationId xmlns:a16="http://schemas.microsoft.com/office/drawing/2014/main" id="{275B4E79-BDCC-4681-B318-D87FBCC0AB43}"/>
              </a:ext>
            </a:extLst>
          </p:cNvPr>
          <p:cNvPicPr>
            <a:picLocks noGrp="1" noChangeAspect="1"/>
          </p:cNvPicPr>
          <p:nvPr>
            <p:ph idx="1"/>
          </p:nvPr>
        </p:nvPicPr>
        <p:blipFill>
          <a:blip r:embed="rId3"/>
          <a:stretch>
            <a:fillRect/>
          </a:stretch>
        </p:blipFill>
        <p:spPr>
          <a:xfrm>
            <a:off x="2184400" y="1930569"/>
            <a:ext cx="8270504" cy="4652159"/>
          </a:xfrm>
          <a:prstGeom prst="rect">
            <a:avLst/>
          </a:prstGeom>
        </p:spPr>
      </p:pic>
    </p:spTree>
    <p:custDataLst>
      <p:tags r:id="rId1"/>
    </p:custDataLst>
    <p:extLst>
      <p:ext uri="{BB962C8B-B14F-4D97-AF65-F5344CB8AC3E}">
        <p14:creationId xmlns:p14="http://schemas.microsoft.com/office/powerpoint/2010/main" val="467075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D99E-A7FA-7217-32C1-039DA804D800}"/>
              </a:ext>
            </a:extLst>
          </p:cNvPr>
          <p:cNvSpPr>
            <a:spLocks noGrp="1"/>
          </p:cNvSpPr>
          <p:nvPr>
            <p:ph type="title"/>
          </p:nvPr>
        </p:nvSpPr>
        <p:spPr>
          <a:xfrm>
            <a:off x="512064" y="666374"/>
            <a:ext cx="9022080" cy="1219200"/>
          </a:xfrm>
        </p:spPr>
        <p:txBody>
          <a:bodyPr>
            <a:normAutofit fontScale="90000"/>
          </a:bodyPr>
          <a:lstStyle/>
          <a:p>
            <a:r>
              <a:rPr lang="en-US" sz="3200" dirty="0">
                <a:ea typeface="Helvetica Neue Light" panose="02000403000000020004" pitchFamily="2" charset="0"/>
                <a:cs typeface="Helvetica Neue" panose="02000503000000020004" pitchFamily="2" charset="0"/>
              </a:rPr>
              <a:t>NIH Data Management and Sharing Policy</a:t>
            </a:r>
            <a:br>
              <a:rPr lang="en-US" sz="3200" dirty="0">
                <a:ea typeface="Helvetica Neue Light" panose="02000403000000020004" pitchFamily="2" charset="0"/>
                <a:cs typeface="Helvetica Neue" panose="02000503000000020004" pitchFamily="2" charset="0"/>
              </a:rPr>
            </a:br>
            <a:r>
              <a:rPr lang="en-US" sz="3200" b="1" spc="-13" dirty="0">
                <a:solidFill>
                  <a:srgbClr val="00A8E1"/>
                </a:solidFill>
                <a:ea typeface="Helvetica Neue Light" panose="02000403000000020004" pitchFamily="2" charset="0"/>
                <a:cs typeface="Helvetica Neue" panose="02000503000000020004" pitchFamily="2" charset="0"/>
              </a:rPr>
              <a:t>Rigor and Reproducibility</a:t>
            </a:r>
            <a:endParaRPr lang="en-US" sz="3200" dirty="0"/>
          </a:p>
        </p:txBody>
      </p:sp>
      <p:sp>
        <p:nvSpPr>
          <p:cNvPr id="4" name="Content Placeholder 3">
            <a:extLst>
              <a:ext uri="{FF2B5EF4-FFF2-40B4-BE49-F238E27FC236}">
                <a16:creationId xmlns:a16="http://schemas.microsoft.com/office/drawing/2014/main" id="{236DEA25-5F1F-5730-6ECF-BADC46D5D01E}"/>
              </a:ext>
            </a:extLst>
          </p:cNvPr>
          <p:cNvSpPr>
            <a:spLocks noGrp="1"/>
          </p:cNvSpPr>
          <p:nvPr>
            <p:ph sz="half" idx="2"/>
          </p:nvPr>
        </p:nvSpPr>
        <p:spPr>
          <a:xfrm>
            <a:off x="512064" y="2051051"/>
            <a:ext cx="5364480" cy="4140575"/>
          </a:xfrm>
        </p:spPr>
        <p:txBody>
          <a:bodyPr>
            <a:normAutofit fontScale="92500" lnSpcReduction="10000"/>
          </a:bodyPr>
          <a:lstStyle/>
          <a:p>
            <a:r>
              <a:rPr lang="en-US" sz="3733" dirty="0">
                <a:latin typeface="Times New Roman" panose="02020603050405020304" pitchFamily="18" charset="0"/>
                <a:cs typeface="Times New Roman" panose="02020603050405020304" pitchFamily="18" charset="0"/>
              </a:rPr>
              <a:t>“</a:t>
            </a:r>
            <a:r>
              <a:rPr lang="en-US" sz="3733" b="1" dirty="0">
                <a:solidFill>
                  <a:srgbClr val="222222"/>
                </a:solidFill>
                <a:latin typeface="Times New Roman" panose="02020603050405020304" pitchFamily="18" charset="0"/>
                <a:cs typeface="Times New Roman" panose="02020603050405020304" pitchFamily="18" charset="0"/>
              </a:rPr>
              <a:t>The mandate, in part, aims to tackle the reproducibility crisis in scientific research.</a:t>
            </a:r>
            <a:r>
              <a:rPr lang="en-US" sz="3733" dirty="0">
                <a:latin typeface="Times New Roman" panose="02020603050405020304" pitchFamily="18" charset="0"/>
                <a:cs typeface="Times New Roman" panose="02020603050405020304" pitchFamily="18" charset="0"/>
              </a:rPr>
              <a:t>”</a:t>
            </a:r>
            <a:br>
              <a:rPr lang="en-US" sz="3733" dirty="0">
                <a:latin typeface="Times New Roman" panose="02020603050405020304" pitchFamily="18" charset="0"/>
                <a:cs typeface="Times New Roman" panose="02020603050405020304" pitchFamily="18" charset="0"/>
              </a:rPr>
            </a:br>
            <a:r>
              <a:rPr lang="en-US" sz="3733" dirty="0">
                <a:latin typeface="Times New Roman" panose="02020603050405020304" pitchFamily="18" charset="0"/>
                <a:cs typeface="Times New Roman" panose="02020603050405020304" pitchFamily="18" charset="0"/>
              </a:rPr>
              <a:t>- </a:t>
            </a:r>
            <a:r>
              <a:rPr lang="en-US" sz="3733" dirty="0">
                <a:latin typeface="Times New Roman" panose="02020603050405020304" pitchFamily="18" charset="0"/>
                <a:cs typeface="Times New Roman" panose="02020603050405020304" pitchFamily="18" charset="0"/>
                <a:hlinkClick r:id="rId3"/>
              </a:rPr>
              <a:t>NIH issues a seismic mandate: share data publicly</a:t>
            </a:r>
            <a:r>
              <a:rPr lang="en-US" sz="3733" dirty="0">
                <a:latin typeface="Times New Roman" panose="02020603050405020304" pitchFamily="18" charset="0"/>
                <a:cs typeface="Times New Roman" panose="02020603050405020304" pitchFamily="18" charset="0"/>
              </a:rPr>
              <a:t>, Max Kozlov, </a:t>
            </a:r>
            <a:r>
              <a:rPr lang="en-US" sz="3733" i="1" dirty="0">
                <a:latin typeface="Times New Roman" panose="02020603050405020304" pitchFamily="18" charset="0"/>
                <a:cs typeface="Times New Roman" panose="02020603050405020304" pitchFamily="18" charset="0"/>
              </a:rPr>
              <a:t>Nature</a:t>
            </a:r>
            <a:r>
              <a:rPr lang="en-US" sz="3733" dirty="0">
                <a:latin typeface="Times New Roman" panose="02020603050405020304" pitchFamily="18" charset="0"/>
                <a:cs typeface="Times New Roman" panose="02020603050405020304" pitchFamily="18" charset="0"/>
              </a:rPr>
              <a:t>, 16 February 2022</a:t>
            </a:r>
          </a:p>
        </p:txBody>
      </p:sp>
      <p:pic>
        <p:nvPicPr>
          <p:cNvPr id="10" name="Content Placeholder 9">
            <a:extLst>
              <a:ext uri="{FF2B5EF4-FFF2-40B4-BE49-F238E27FC236}">
                <a16:creationId xmlns:a16="http://schemas.microsoft.com/office/drawing/2014/main" id="{3DE70F2B-C49A-CA7D-270A-D7FE12E94CA6}"/>
              </a:ext>
            </a:extLst>
          </p:cNvPr>
          <p:cNvPicPr>
            <a:picLocks noGrp="1" noChangeAspect="1"/>
          </p:cNvPicPr>
          <p:nvPr>
            <p:ph sz="quarter" idx="4"/>
          </p:nvPr>
        </p:nvPicPr>
        <p:blipFill>
          <a:blip r:embed="rId4"/>
          <a:stretch>
            <a:fillRect/>
          </a:stretch>
        </p:blipFill>
        <p:spPr>
          <a:xfrm>
            <a:off x="6479188" y="2051051"/>
            <a:ext cx="3570675" cy="4140200"/>
          </a:xfrm>
        </p:spPr>
      </p:pic>
    </p:spTree>
    <p:extLst>
      <p:ext uri="{BB962C8B-B14F-4D97-AF65-F5344CB8AC3E}">
        <p14:creationId xmlns:p14="http://schemas.microsoft.com/office/powerpoint/2010/main" val="110980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D99E-A7FA-7217-32C1-039DA804D800}"/>
              </a:ext>
            </a:extLst>
          </p:cNvPr>
          <p:cNvSpPr>
            <a:spLocks noGrp="1"/>
          </p:cNvSpPr>
          <p:nvPr>
            <p:ph type="title"/>
          </p:nvPr>
        </p:nvSpPr>
        <p:spPr>
          <a:xfrm>
            <a:off x="512064" y="666374"/>
            <a:ext cx="9022080" cy="1219200"/>
          </a:xfrm>
        </p:spPr>
        <p:txBody>
          <a:bodyPr>
            <a:normAutofit fontScale="90000"/>
          </a:bodyPr>
          <a:lstStyle/>
          <a:p>
            <a:r>
              <a:rPr lang="en-US" sz="3200" dirty="0">
                <a:ea typeface="Helvetica Neue Light" panose="02000403000000020004" pitchFamily="2" charset="0"/>
                <a:cs typeface="Helvetica Neue" panose="02000503000000020004" pitchFamily="2" charset="0"/>
              </a:rPr>
              <a:t>NIH Data Management and Sharing Policy</a:t>
            </a:r>
            <a:br>
              <a:rPr lang="en-US" sz="3200" dirty="0">
                <a:ea typeface="Helvetica Neue Light" panose="02000403000000020004" pitchFamily="2" charset="0"/>
                <a:cs typeface="Helvetica Neue" panose="02000503000000020004" pitchFamily="2" charset="0"/>
              </a:rPr>
            </a:br>
            <a:r>
              <a:rPr lang="en-US" sz="3200" b="1" spc="-13" dirty="0">
                <a:solidFill>
                  <a:srgbClr val="00A8E1"/>
                </a:solidFill>
                <a:ea typeface="Helvetica Neue Light" panose="02000403000000020004" pitchFamily="2" charset="0"/>
                <a:cs typeface="Helvetica Neue" panose="02000503000000020004" pitchFamily="2" charset="0"/>
              </a:rPr>
              <a:t>Rigor and Reproducibility</a:t>
            </a:r>
            <a:endParaRPr lang="en-US" sz="3200" dirty="0"/>
          </a:p>
        </p:txBody>
      </p:sp>
      <p:sp>
        <p:nvSpPr>
          <p:cNvPr id="4" name="Content Placeholder 3">
            <a:extLst>
              <a:ext uri="{FF2B5EF4-FFF2-40B4-BE49-F238E27FC236}">
                <a16:creationId xmlns:a16="http://schemas.microsoft.com/office/drawing/2014/main" id="{236DEA25-5F1F-5730-6ECF-BADC46D5D01E}"/>
              </a:ext>
            </a:extLst>
          </p:cNvPr>
          <p:cNvSpPr>
            <a:spLocks noGrp="1"/>
          </p:cNvSpPr>
          <p:nvPr>
            <p:ph sz="half" idx="2"/>
          </p:nvPr>
        </p:nvSpPr>
        <p:spPr>
          <a:xfrm>
            <a:off x="512064" y="2051051"/>
            <a:ext cx="5364480" cy="4140575"/>
          </a:xfrm>
        </p:spPr>
        <p:txBody>
          <a:bodyPr>
            <a:normAutofit fontScale="92500" lnSpcReduction="10000"/>
          </a:bodyPr>
          <a:lstStyle/>
          <a:p>
            <a:r>
              <a:rPr lang="en-US" sz="3733" dirty="0">
                <a:latin typeface="Times New Roman" panose="02020603050405020304" pitchFamily="18" charset="0"/>
                <a:cs typeface="Times New Roman" panose="02020603050405020304" pitchFamily="18" charset="0"/>
              </a:rPr>
              <a:t>“</a:t>
            </a:r>
            <a:r>
              <a:rPr lang="en-US" sz="2667" b="1" dirty="0">
                <a:solidFill>
                  <a:srgbClr val="000000"/>
                </a:solidFill>
                <a:latin typeface="Times New Roman" panose="02020603050405020304" pitchFamily="18" charset="0"/>
                <a:cs typeface="Times New Roman" panose="02020603050405020304" pitchFamily="18" charset="0"/>
              </a:rPr>
              <a:t>One by one, researchers have tried to repeat the classic experiments behind these well-known effects—and failed</a:t>
            </a:r>
            <a:r>
              <a:rPr lang="en-US" sz="3733" b="1" dirty="0">
                <a:solidFill>
                  <a:srgbClr val="222222"/>
                </a:solidFill>
                <a:latin typeface="Times New Roman" panose="02020603050405020304" pitchFamily="18" charset="0"/>
                <a:cs typeface="Times New Roman" panose="02020603050405020304" pitchFamily="18" charset="0"/>
              </a:rPr>
              <a:t>.</a:t>
            </a:r>
            <a:r>
              <a:rPr lang="en-US" sz="3733" dirty="0">
                <a:latin typeface="Times New Roman" panose="02020603050405020304" pitchFamily="18" charset="0"/>
                <a:cs typeface="Times New Roman" panose="02020603050405020304" pitchFamily="18" charset="0"/>
              </a:rPr>
              <a:t>”</a:t>
            </a:r>
            <a:br>
              <a:rPr lang="en-US" sz="3733" dirty="0">
                <a:latin typeface="Times New Roman" panose="02020603050405020304" pitchFamily="18" charset="0"/>
                <a:cs typeface="Times New Roman" panose="02020603050405020304" pitchFamily="18" charset="0"/>
              </a:rPr>
            </a:br>
            <a:r>
              <a:rPr lang="en-US" sz="3733" dirty="0">
                <a:latin typeface="Times New Roman" panose="02020603050405020304" pitchFamily="18" charset="0"/>
                <a:cs typeface="Times New Roman" panose="02020603050405020304" pitchFamily="18" charset="0"/>
              </a:rPr>
              <a:t>- </a:t>
            </a:r>
            <a:r>
              <a:rPr lang="en-US" sz="3733" dirty="0">
                <a:latin typeface="Times New Roman" panose="02020603050405020304" pitchFamily="18" charset="0"/>
                <a:cs typeface="Times New Roman" panose="02020603050405020304" pitchFamily="18" charset="0"/>
                <a:hlinkClick r:id="rId3"/>
              </a:rPr>
              <a:t>Psychology’s Replication Crisis is Running Out of Excuses</a:t>
            </a:r>
            <a:r>
              <a:rPr lang="en-US" sz="3733" dirty="0">
                <a:latin typeface="Times New Roman" panose="02020603050405020304" pitchFamily="18" charset="0"/>
                <a:cs typeface="Times New Roman" panose="02020603050405020304" pitchFamily="18" charset="0"/>
              </a:rPr>
              <a:t>, Ed Yong, </a:t>
            </a:r>
            <a:br>
              <a:rPr lang="en-US" sz="3733" dirty="0">
                <a:latin typeface="Times New Roman" panose="02020603050405020304" pitchFamily="18" charset="0"/>
                <a:cs typeface="Times New Roman" panose="02020603050405020304" pitchFamily="18" charset="0"/>
              </a:rPr>
            </a:br>
            <a:r>
              <a:rPr lang="en-US" sz="3733" i="1" dirty="0">
                <a:latin typeface="Times New Roman" panose="02020603050405020304" pitchFamily="18" charset="0"/>
                <a:cs typeface="Times New Roman" panose="02020603050405020304" pitchFamily="18" charset="0"/>
              </a:rPr>
              <a:t>The Atlantic</a:t>
            </a:r>
            <a:r>
              <a:rPr lang="en-US" sz="3733" dirty="0">
                <a:latin typeface="Times New Roman" panose="02020603050405020304" pitchFamily="18" charset="0"/>
                <a:cs typeface="Times New Roman" panose="02020603050405020304" pitchFamily="18" charset="0"/>
              </a:rPr>
              <a:t>, </a:t>
            </a:r>
            <a:br>
              <a:rPr lang="en-US" sz="3733" dirty="0">
                <a:latin typeface="Times New Roman" panose="02020603050405020304" pitchFamily="18" charset="0"/>
                <a:cs typeface="Times New Roman" panose="02020603050405020304" pitchFamily="18" charset="0"/>
              </a:rPr>
            </a:br>
            <a:r>
              <a:rPr lang="en-US" sz="3733" dirty="0">
                <a:latin typeface="Times New Roman" panose="02020603050405020304" pitchFamily="18" charset="0"/>
                <a:cs typeface="Times New Roman" panose="02020603050405020304" pitchFamily="18" charset="0"/>
              </a:rPr>
              <a:t>November 19, 2018</a:t>
            </a:r>
          </a:p>
        </p:txBody>
      </p:sp>
      <p:pic>
        <p:nvPicPr>
          <p:cNvPr id="5" name="Picture 4">
            <a:extLst>
              <a:ext uri="{FF2B5EF4-FFF2-40B4-BE49-F238E27FC236}">
                <a16:creationId xmlns:a16="http://schemas.microsoft.com/office/drawing/2014/main" id="{C508FEDE-DE1A-1FD7-51BB-72BB9176B73D}"/>
              </a:ext>
            </a:extLst>
          </p:cNvPr>
          <p:cNvPicPr>
            <a:picLocks noChangeAspect="1"/>
          </p:cNvPicPr>
          <p:nvPr/>
        </p:nvPicPr>
        <p:blipFill>
          <a:blip r:embed="rId4"/>
          <a:stretch>
            <a:fillRect/>
          </a:stretch>
        </p:blipFill>
        <p:spPr>
          <a:xfrm>
            <a:off x="7006091" y="2051051"/>
            <a:ext cx="3807101" cy="4639733"/>
          </a:xfrm>
          <a:prstGeom prst="rect">
            <a:avLst/>
          </a:prstGeom>
        </p:spPr>
      </p:pic>
    </p:spTree>
    <p:extLst>
      <p:ext uri="{BB962C8B-B14F-4D97-AF65-F5344CB8AC3E}">
        <p14:creationId xmlns:p14="http://schemas.microsoft.com/office/powerpoint/2010/main" val="123766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A29FF-0F84-4100-A1A0-FB70D3C7EA55}"/>
              </a:ext>
            </a:extLst>
          </p:cNvPr>
          <p:cNvSpPr>
            <a:spLocks noGrp="1"/>
          </p:cNvSpPr>
          <p:nvPr>
            <p:ph type="title"/>
          </p:nvPr>
        </p:nvSpPr>
        <p:spPr>
          <a:xfrm>
            <a:off x="522032" y="1255564"/>
            <a:ext cx="11147936" cy="1219200"/>
          </a:xfrm>
        </p:spPr>
        <p:txBody>
          <a:bodyPr>
            <a:noAutofit/>
          </a:bodyPr>
          <a:lstStyle/>
          <a:p>
            <a:br>
              <a:rPr lang="en-US" sz="3200" dirty="0">
                <a:ea typeface="Helvetica Neue Light" panose="02000403000000020004" pitchFamily="2" charset="0"/>
                <a:cs typeface="Helvetica Neue" panose="02000503000000020004" pitchFamily="2" charset="0"/>
              </a:rPr>
            </a:br>
            <a:r>
              <a:rPr lang="en-US" sz="3200" dirty="0">
                <a:ea typeface="Helvetica Neue Light" panose="02000403000000020004" pitchFamily="2" charset="0"/>
                <a:cs typeface="Helvetica Neue" panose="02000503000000020004" pitchFamily="2" charset="0"/>
              </a:rPr>
              <a:t>NIH Data Management and Sharing Policy</a:t>
            </a:r>
            <a:br>
              <a:rPr lang="en-US" sz="2667" dirty="0">
                <a:ea typeface="Helvetica Neue Light" panose="02000403000000020004" pitchFamily="2" charset="0"/>
                <a:cs typeface="Helvetica Neue" panose="02000503000000020004" pitchFamily="2" charset="0"/>
              </a:rPr>
            </a:br>
            <a:r>
              <a:rPr lang="en-US" sz="2667" b="1" spc="-13" dirty="0">
                <a:solidFill>
                  <a:srgbClr val="00A8E1"/>
                </a:solidFill>
                <a:ea typeface="Helvetica Neue Light" panose="02000403000000020004" pitchFamily="2" charset="0"/>
                <a:cs typeface="Helvetica Neue" panose="02000503000000020004" pitchFamily="2" charset="0"/>
              </a:rPr>
              <a:t>Overview</a:t>
            </a:r>
            <a:br>
              <a:rPr lang="en-US" sz="4267" dirty="0">
                <a:ea typeface="Helvetica Neue Light" panose="02000403000000020004" pitchFamily="2" charset="0"/>
                <a:cs typeface="Helvetica Neue" panose="02000503000000020004" pitchFamily="2" charset="0"/>
              </a:rPr>
            </a:br>
            <a:r>
              <a:rPr lang="en-US" sz="2400" b="1" dirty="0">
                <a:ea typeface="Helvetica Neue Light" panose="02000403000000020004" pitchFamily="2" charset="0"/>
                <a:cs typeface="Helvetica Neue" panose="02000503000000020004" pitchFamily="2" charset="0"/>
              </a:rPr>
              <a:t>2023 Data Management and Sharing Policy</a:t>
            </a:r>
            <a:br>
              <a:rPr lang="en-US" sz="4267" dirty="0">
                <a:ea typeface="Helvetica Neue Light" panose="02000403000000020004" pitchFamily="2" charset="0"/>
                <a:cs typeface="Helvetica Neue" panose="02000503000000020004" pitchFamily="2" charset="0"/>
              </a:rPr>
            </a:br>
            <a:endParaRPr lang="en-US" sz="4267" dirty="0"/>
          </a:p>
        </p:txBody>
      </p:sp>
      <p:sp>
        <p:nvSpPr>
          <p:cNvPr id="9" name="TextBox 8">
            <a:extLst>
              <a:ext uri="{FF2B5EF4-FFF2-40B4-BE49-F238E27FC236}">
                <a16:creationId xmlns:a16="http://schemas.microsoft.com/office/drawing/2014/main" id="{D85E64F8-6E00-DB9A-F9D7-94A84E45C8D9}"/>
              </a:ext>
            </a:extLst>
          </p:cNvPr>
          <p:cNvSpPr txBox="1"/>
          <p:nvPr/>
        </p:nvSpPr>
        <p:spPr>
          <a:xfrm>
            <a:off x="9275975" y="6419675"/>
            <a:ext cx="2765196" cy="318100"/>
          </a:xfrm>
          <a:prstGeom prst="rect">
            <a:avLst/>
          </a:prstGeom>
          <a:noFill/>
        </p:spPr>
        <p:txBody>
          <a:bodyPr wrap="square" rtlCol="0">
            <a:spAutoFit/>
          </a:bodyPr>
          <a:lstStyle/>
          <a:p>
            <a:r>
              <a:rPr lang="en-US" sz="1467" dirty="0"/>
              <a:t>Source: </a:t>
            </a:r>
            <a:r>
              <a:rPr lang="en-US" sz="1467" b="1" dirty="0"/>
              <a:t>NIH</a:t>
            </a:r>
            <a:r>
              <a:rPr lang="en-US" sz="1467" dirty="0"/>
              <a:t> </a:t>
            </a:r>
            <a:r>
              <a:rPr lang="en-US" sz="1467" dirty="0">
                <a:hlinkClick r:id="rId3"/>
              </a:rPr>
              <a:t>NOT-OD-21-103</a:t>
            </a:r>
            <a:endParaRPr lang="en-US" sz="1467" dirty="0"/>
          </a:p>
        </p:txBody>
      </p:sp>
      <p:graphicFrame>
        <p:nvGraphicFramePr>
          <p:cNvPr id="10" name="Diagram 9">
            <a:extLst>
              <a:ext uri="{FF2B5EF4-FFF2-40B4-BE49-F238E27FC236}">
                <a16:creationId xmlns:a16="http://schemas.microsoft.com/office/drawing/2014/main" id="{FD299B5C-4C04-C61B-3E18-11F1F931CA1E}"/>
              </a:ext>
            </a:extLst>
          </p:cNvPr>
          <p:cNvGraphicFramePr/>
          <p:nvPr/>
        </p:nvGraphicFramePr>
        <p:xfrm>
          <a:off x="348975" y="1865164"/>
          <a:ext cx="11312939" cy="4244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7355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pptBB9D.tmp</Template>
  <TotalTime>5011</TotalTime>
  <Words>4382</Words>
  <Application>Microsoft Office PowerPoint</Application>
  <PresentationFormat>Widescreen</PresentationFormat>
  <Paragraphs>397</Paragraphs>
  <Slides>43</Slides>
  <Notes>14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MS Mincho</vt:lpstr>
      <vt:lpstr>-apple-system</vt:lpstr>
      <vt:lpstr>Arial</vt:lpstr>
      <vt:lpstr>Arial Black</vt:lpstr>
      <vt:lpstr>Calibri</vt:lpstr>
      <vt:lpstr>Gill Sans MT</vt:lpstr>
      <vt:lpstr>Helvetica Neue</vt:lpstr>
      <vt:lpstr>Helvetica Neue Light</vt:lpstr>
      <vt:lpstr>Source Sans Pro</vt:lpstr>
      <vt:lpstr>Times New Roman</vt:lpstr>
      <vt:lpstr>Wingdings</vt:lpstr>
      <vt:lpstr>Wingdings 2</vt:lpstr>
      <vt:lpstr>Dividend</vt:lpstr>
      <vt:lpstr>AURA Assembly of University research administrators</vt:lpstr>
      <vt:lpstr>AGENDA</vt:lpstr>
      <vt:lpstr>NEW STAFF INTRODUCTIONS</vt:lpstr>
      <vt:lpstr>New staff introductions</vt:lpstr>
      <vt:lpstr>Nih Data Management &amp; Sharing policy</vt:lpstr>
      <vt:lpstr>NIH Data management &amp; Sharing policy</vt:lpstr>
      <vt:lpstr>NIH Data Management and Sharing Policy Rigor and Reproducibility</vt:lpstr>
      <vt:lpstr>NIH Data Management and Sharing Policy Rigor and Reproducibility</vt:lpstr>
      <vt:lpstr> NIH Data Management and Sharing Policy Overview 2023 Data Management and Sharing Policy </vt:lpstr>
      <vt:lpstr>NIH Data Management and Sharing Policy Overview 2023 Data Management and Sharing Policy</vt:lpstr>
      <vt:lpstr>NIH Data Management and Sharing Policy Overview 2023 Data Management and Sharing Policy</vt:lpstr>
      <vt:lpstr>NIH Data Management and Sharing Policy DMS Plan Elements</vt:lpstr>
      <vt:lpstr>NIH Data Management and Sharing Policy Assessing Allowable Costs</vt:lpstr>
      <vt:lpstr>NIH Data Management and Sharing Policy Assessing Allowable Costs</vt:lpstr>
      <vt:lpstr>NIH Data Management and Sharing Policy Resources</vt:lpstr>
      <vt:lpstr>NIH Data Management and Sharing Policy Resources</vt:lpstr>
      <vt:lpstr>NIH Data Management and Sharing Policy Resources</vt:lpstr>
      <vt:lpstr> Implementation of Changes for Genomic Data Sharing Policy Overview 2023 NIH Genomic Data Sharing Policy </vt:lpstr>
      <vt:lpstr>New Application Requirements</vt:lpstr>
      <vt:lpstr>Child care costs on training grants</vt:lpstr>
      <vt:lpstr>NIH child care reimbursement</vt:lpstr>
      <vt:lpstr>NIH child care reimbursement</vt:lpstr>
      <vt:lpstr>NIH child care reimbursement</vt:lpstr>
      <vt:lpstr>NIH child care reimbursement</vt:lpstr>
      <vt:lpstr>NIH child care reimbursement</vt:lpstr>
      <vt:lpstr>Expense transfers and deficit clearing </vt:lpstr>
      <vt:lpstr>Deficit Clearing and Closeouts</vt:lpstr>
      <vt:lpstr>Deficit Clearing and Closeouts</vt:lpstr>
      <vt:lpstr>Deficit Clearing and Closeouts</vt:lpstr>
      <vt:lpstr>Deficit Clearing and Closeouts</vt:lpstr>
      <vt:lpstr>Effort reporting – tips and reminders</vt:lpstr>
      <vt:lpstr>Effort Time line</vt:lpstr>
      <vt:lpstr>How does the retro process impact Effort</vt:lpstr>
      <vt:lpstr>Effort Commitment Common Questions/Concerns</vt:lpstr>
      <vt:lpstr>Committed effort vs certified effort</vt:lpstr>
      <vt:lpstr>ROUNDING &amp; Salary cap </vt:lpstr>
      <vt:lpstr>MISSING PERSONNEL &amp; Other Data ISSUES</vt:lpstr>
      <vt:lpstr>MISSING PERSONNEL &amp; Other Data ISSUES</vt:lpstr>
      <vt:lpstr>MISSING PERSONNEL &amp; Other Data ISSUES</vt:lpstr>
      <vt:lpstr>FUNDING &amp; retro process impact on Effort</vt:lpstr>
      <vt:lpstr>PowerPoint Presentation</vt:lpstr>
      <vt:lpstr>Hoop policy 93 – EFFORT COMMITMENT WAIVER (DRAFT)</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AURA</dc:title>
  <dc:creator>Kreidler, Kathleen</dc:creator>
  <cp:lastModifiedBy>Kreidler, Kathleen</cp:lastModifiedBy>
  <cp:revision>138</cp:revision>
  <dcterms:created xsi:type="dcterms:W3CDTF">2021-01-14T19:57:06Z</dcterms:created>
  <dcterms:modified xsi:type="dcterms:W3CDTF">2022-09-13T14:45:57Z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1FC89C49-6AB3-4FCB-A622-1A2024386C7F</vt:lpwstr>
  </property>
  <property fmtid="{D5CDD505-2E9C-101B-9397-08002B2CF9AE}" pid="3" name="ArticulatePath">
    <vt:lpwstr>Presentation1</vt:lpwstr>
  </property>
</Properties>
</file>